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12"/>
  </p:notesMasterIdLst>
  <p:sldIdLst>
    <p:sldId id="422" r:id="rId2"/>
    <p:sldId id="427" r:id="rId3"/>
    <p:sldId id="421" r:id="rId4"/>
    <p:sldId id="417" r:id="rId5"/>
    <p:sldId id="431" r:id="rId6"/>
    <p:sldId id="429" r:id="rId7"/>
    <p:sldId id="423" r:id="rId8"/>
    <p:sldId id="428" r:id="rId9"/>
    <p:sldId id="430" r:id="rId10"/>
    <p:sldId id="425" r:id="rId11"/>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8" userDrawn="1">
          <p15:clr>
            <a:srgbClr val="A4A3A4"/>
          </p15:clr>
        </p15:guide>
        <p15:guide id="3" orient="horz" pos="2957" userDrawn="1">
          <p15:clr>
            <a:srgbClr val="A4A3A4"/>
          </p15:clr>
        </p15:guide>
        <p15:guide id="4"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570FD2-0E4D-4A76-A348-60C32B9E324F}" v="4" dt="2021-05-26T14:30:02.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64378" autoAdjust="0"/>
  </p:normalViewPr>
  <p:slideViewPr>
    <p:cSldViewPr>
      <p:cViewPr>
        <p:scale>
          <a:sx n="66" d="100"/>
          <a:sy n="66" d="100"/>
        </p:scale>
        <p:origin x="1482" y="-6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74"/>
    </p:cViewPr>
  </p:sorterViewPr>
  <p:notesViewPr>
    <p:cSldViewPr>
      <p:cViewPr varScale="1">
        <p:scale>
          <a:sx n="55" d="100"/>
          <a:sy n="55" d="100"/>
        </p:scale>
        <p:origin x="2838" y="90"/>
      </p:cViewPr>
      <p:guideLst>
        <p:guide orient="horz" pos="2909"/>
        <p:guide pos="2188"/>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nt Atkins" userId="0d390f8eac4374e0" providerId="LiveId" clId="{61B88919-1C9F-4457-9A2C-4BA0E30476DE}"/>
    <pc:docChg chg="custSel addSld modSld">
      <pc:chgData name="Trent Atkins" userId="0d390f8eac4374e0" providerId="LiveId" clId="{61B88919-1C9F-4457-9A2C-4BA0E30476DE}" dt="2021-03-01T14:41:27.279" v="243" actId="404"/>
      <pc:docMkLst>
        <pc:docMk/>
      </pc:docMkLst>
      <pc:sldChg chg="modSp mod">
        <pc:chgData name="Trent Atkins" userId="0d390f8eac4374e0" providerId="LiveId" clId="{61B88919-1C9F-4457-9A2C-4BA0E30476DE}" dt="2021-03-01T14:12:58.883" v="121" actId="1076"/>
        <pc:sldMkLst>
          <pc:docMk/>
          <pc:sldMk cId="2675798271" sldId="423"/>
        </pc:sldMkLst>
        <pc:spChg chg="mod">
          <ac:chgData name="Trent Atkins" userId="0d390f8eac4374e0" providerId="LiveId" clId="{61B88919-1C9F-4457-9A2C-4BA0E30476DE}" dt="2021-03-01T14:12:52.328" v="120" actId="20577"/>
          <ac:spMkLst>
            <pc:docMk/>
            <pc:sldMk cId="2675798271" sldId="423"/>
            <ac:spMk id="2" creationId="{25FE4367-283E-43D9-91CF-FA21D9C00FD2}"/>
          </ac:spMkLst>
        </pc:spChg>
        <pc:picChg chg="mod">
          <ac:chgData name="Trent Atkins" userId="0d390f8eac4374e0" providerId="LiveId" clId="{61B88919-1C9F-4457-9A2C-4BA0E30476DE}" dt="2021-03-01T14:12:58.883" v="121" actId="1076"/>
          <ac:picMkLst>
            <pc:docMk/>
            <pc:sldMk cId="2675798271" sldId="423"/>
            <ac:picMk id="7" creationId="{34FC53E1-BB3C-423E-A151-B67981A4E94F}"/>
          </ac:picMkLst>
        </pc:picChg>
      </pc:sldChg>
      <pc:sldChg chg="modSp mod">
        <pc:chgData name="Trent Atkins" userId="0d390f8eac4374e0" providerId="LiveId" clId="{61B88919-1C9F-4457-9A2C-4BA0E30476DE}" dt="2021-03-01T14:41:27.279" v="243" actId="404"/>
        <pc:sldMkLst>
          <pc:docMk/>
          <pc:sldMk cId="3876728512" sldId="425"/>
        </pc:sldMkLst>
        <pc:spChg chg="mod">
          <ac:chgData name="Trent Atkins" userId="0d390f8eac4374e0" providerId="LiveId" clId="{61B88919-1C9F-4457-9A2C-4BA0E30476DE}" dt="2021-03-01T14:41:27.279" v="243" actId="404"/>
          <ac:spMkLst>
            <pc:docMk/>
            <pc:sldMk cId="3876728512" sldId="425"/>
            <ac:spMk id="2" creationId="{43DDE9F1-3149-44FA-A1DA-F28F315ACF2B}"/>
          </ac:spMkLst>
        </pc:spChg>
      </pc:sldChg>
      <pc:sldChg chg="addSp delSp modSp new mod">
        <pc:chgData name="Trent Atkins" userId="0d390f8eac4374e0" providerId="LiveId" clId="{61B88919-1C9F-4457-9A2C-4BA0E30476DE}" dt="2021-03-01T14:18:48.088" v="223" actId="20577"/>
        <pc:sldMkLst>
          <pc:docMk/>
          <pc:sldMk cId="1192519839" sldId="430"/>
        </pc:sldMkLst>
        <pc:spChg chg="mod">
          <ac:chgData name="Trent Atkins" userId="0d390f8eac4374e0" providerId="LiveId" clId="{61B88919-1C9F-4457-9A2C-4BA0E30476DE}" dt="2021-03-01T14:10:17.849" v="13" actId="20577"/>
          <ac:spMkLst>
            <pc:docMk/>
            <pc:sldMk cId="1192519839" sldId="430"/>
            <ac:spMk id="2" creationId="{D278460F-024B-4204-95BD-64EE3134C293}"/>
          </ac:spMkLst>
        </pc:spChg>
        <pc:spChg chg="mod">
          <ac:chgData name="Trent Atkins" userId="0d390f8eac4374e0" providerId="LiveId" clId="{61B88919-1C9F-4457-9A2C-4BA0E30476DE}" dt="2021-03-01T14:18:48.088" v="223" actId="20577"/>
          <ac:spMkLst>
            <pc:docMk/>
            <pc:sldMk cId="1192519839" sldId="430"/>
            <ac:spMk id="3" creationId="{BB13FAE9-1796-4357-B3DC-28E7760455BA}"/>
          </ac:spMkLst>
        </pc:spChg>
        <pc:picChg chg="add del mod">
          <ac:chgData name="Trent Atkins" userId="0d390f8eac4374e0" providerId="LiveId" clId="{61B88919-1C9F-4457-9A2C-4BA0E30476DE}" dt="2021-03-01T14:14:13.891" v="202" actId="478"/>
          <ac:picMkLst>
            <pc:docMk/>
            <pc:sldMk cId="1192519839" sldId="430"/>
            <ac:picMk id="4" creationId="{547BCCDF-D83F-4032-830A-E05FBD760B6F}"/>
          </ac:picMkLst>
        </pc:picChg>
        <pc:picChg chg="add mod">
          <ac:chgData name="Trent Atkins" userId="0d390f8eac4374e0" providerId="LiveId" clId="{61B88919-1C9F-4457-9A2C-4BA0E30476DE}" dt="2021-03-01T14:17:52.543" v="212" actId="1076"/>
          <ac:picMkLst>
            <pc:docMk/>
            <pc:sldMk cId="1192519839" sldId="430"/>
            <ac:picMk id="5" creationId="{E35AFEEA-B8C0-4974-9BD1-7A3CA10D298C}"/>
          </ac:picMkLst>
        </pc:picChg>
        <pc:picChg chg="add mod">
          <ac:chgData name="Trent Atkins" userId="0d390f8eac4374e0" providerId="LiveId" clId="{61B88919-1C9F-4457-9A2C-4BA0E30476DE}" dt="2021-03-01T14:17:58.457" v="215" actId="1035"/>
          <ac:picMkLst>
            <pc:docMk/>
            <pc:sldMk cId="1192519839" sldId="430"/>
            <ac:picMk id="6" creationId="{3B255BDD-DE0D-4D32-9E9D-B6B9A2F1F1C9}"/>
          </ac:picMkLst>
        </pc:picChg>
        <pc:picChg chg="add mod">
          <ac:chgData name="Trent Atkins" userId="0d390f8eac4374e0" providerId="LiveId" clId="{61B88919-1C9F-4457-9A2C-4BA0E30476DE}" dt="2021-03-01T14:18:02.735" v="216" actId="1035"/>
          <ac:picMkLst>
            <pc:docMk/>
            <pc:sldMk cId="1192519839" sldId="430"/>
            <ac:picMk id="7" creationId="{7C13BB6C-28EB-47B2-9626-43F0163575F7}"/>
          </ac:picMkLst>
        </pc:picChg>
      </pc:sldChg>
    </pc:docChg>
  </pc:docChgLst>
  <pc:docChgLst>
    <pc:chgData name="Trent Atkins" userId="0d390f8eac4374e0" providerId="LiveId" clId="{AC570FD2-0E4D-4A76-A348-60C32B9E324F}"/>
    <pc:docChg chg="custSel addSld delSld modSld">
      <pc:chgData name="Trent Atkins" userId="0d390f8eac4374e0" providerId="LiveId" clId="{AC570FD2-0E4D-4A76-A348-60C32B9E324F}" dt="2021-05-26T14:51:43.605" v="4272" actId="20577"/>
      <pc:docMkLst>
        <pc:docMk/>
      </pc:docMkLst>
      <pc:sldChg chg="del">
        <pc:chgData name="Trent Atkins" userId="0d390f8eac4374e0" providerId="LiveId" clId="{AC570FD2-0E4D-4A76-A348-60C32B9E324F}" dt="2021-05-26T14:43:49.337" v="3184" actId="47"/>
        <pc:sldMkLst>
          <pc:docMk/>
          <pc:sldMk cId="0" sldId="301"/>
        </pc:sldMkLst>
      </pc:sldChg>
      <pc:sldChg chg="modSp mod modNotesTx">
        <pc:chgData name="Trent Atkins" userId="0d390f8eac4374e0" providerId="LiveId" clId="{AC570FD2-0E4D-4A76-A348-60C32B9E324F}" dt="2021-05-26T14:28:02.770" v="1427" actId="20577"/>
        <pc:sldMkLst>
          <pc:docMk/>
          <pc:sldMk cId="3388751241" sldId="417"/>
        </pc:sldMkLst>
        <pc:spChg chg="mod">
          <ac:chgData name="Trent Atkins" userId="0d390f8eac4374e0" providerId="LiveId" clId="{AC570FD2-0E4D-4A76-A348-60C32B9E324F}" dt="2021-05-26T14:14:24.420" v="3" actId="20577"/>
          <ac:spMkLst>
            <pc:docMk/>
            <pc:sldMk cId="3388751241" sldId="417"/>
            <ac:spMk id="4" creationId="{00000000-0000-0000-0000-000000000000}"/>
          </ac:spMkLst>
        </pc:spChg>
      </pc:sldChg>
      <pc:sldChg chg="modNotesTx">
        <pc:chgData name="Trent Atkins" userId="0d390f8eac4374e0" providerId="LiveId" clId="{AC570FD2-0E4D-4A76-A348-60C32B9E324F}" dt="2021-05-26T14:22:00.339" v="897" actId="20577"/>
        <pc:sldMkLst>
          <pc:docMk/>
          <pc:sldMk cId="4222485585" sldId="421"/>
        </pc:sldMkLst>
      </pc:sldChg>
      <pc:sldChg chg="modNotesTx">
        <pc:chgData name="Trent Atkins" userId="0d390f8eac4374e0" providerId="LiveId" clId="{AC570FD2-0E4D-4A76-A348-60C32B9E324F}" dt="2021-05-26T14:19:07.713" v="602" actId="20577"/>
        <pc:sldMkLst>
          <pc:docMk/>
          <pc:sldMk cId="3334664737" sldId="422"/>
        </pc:sldMkLst>
      </pc:sldChg>
      <pc:sldChg chg="modNotesTx">
        <pc:chgData name="Trent Atkins" userId="0d390f8eac4374e0" providerId="LiveId" clId="{AC570FD2-0E4D-4A76-A348-60C32B9E324F}" dt="2021-05-26T14:43:32.423" v="3183" actId="20577"/>
        <pc:sldMkLst>
          <pc:docMk/>
          <pc:sldMk cId="2675798271" sldId="423"/>
        </pc:sldMkLst>
      </pc:sldChg>
      <pc:sldChg chg="modNotesTx">
        <pc:chgData name="Trent Atkins" userId="0d390f8eac4374e0" providerId="LiveId" clId="{AC570FD2-0E4D-4A76-A348-60C32B9E324F}" dt="2021-05-26T14:51:43.605" v="4272" actId="20577"/>
        <pc:sldMkLst>
          <pc:docMk/>
          <pc:sldMk cId="572261928" sldId="428"/>
        </pc:sldMkLst>
      </pc:sldChg>
      <pc:sldChg chg="modNotesTx">
        <pc:chgData name="Trent Atkins" userId="0d390f8eac4374e0" providerId="LiveId" clId="{AC570FD2-0E4D-4A76-A348-60C32B9E324F}" dt="2021-05-26T14:41:14.891" v="2848" actId="20577"/>
        <pc:sldMkLst>
          <pc:docMk/>
          <pc:sldMk cId="2433194747" sldId="429"/>
        </pc:sldMkLst>
      </pc:sldChg>
      <pc:sldChg chg="modNotesTx">
        <pc:chgData name="Trent Atkins" userId="0d390f8eac4374e0" providerId="LiveId" clId="{AC570FD2-0E4D-4A76-A348-60C32B9E324F}" dt="2021-05-26T14:50:16.599" v="4079" actId="20577"/>
        <pc:sldMkLst>
          <pc:docMk/>
          <pc:sldMk cId="1192519839" sldId="430"/>
        </pc:sldMkLst>
      </pc:sldChg>
      <pc:sldChg chg="addSp modSp new mod modNotesTx">
        <pc:chgData name="Trent Atkins" userId="0d390f8eac4374e0" providerId="LiveId" clId="{AC570FD2-0E4D-4A76-A348-60C32B9E324F}" dt="2021-05-26T14:39:04.106" v="2626" actId="20577"/>
        <pc:sldMkLst>
          <pc:docMk/>
          <pc:sldMk cId="1823141240" sldId="431"/>
        </pc:sldMkLst>
        <pc:spChg chg="add mod">
          <ac:chgData name="Trent Atkins" userId="0d390f8eac4374e0" providerId="LiveId" clId="{AC570FD2-0E4D-4A76-A348-60C32B9E324F}" dt="2021-05-26T14:31:17.550" v="1605" actId="255"/>
          <ac:spMkLst>
            <pc:docMk/>
            <pc:sldMk cId="1823141240" sldId="431"/>
            <ac:spMk id="2" creationId="{71DACF84-1B12-4903-9B25-DFEE1211F97A}"/>
          </ac:spMkLst>
        </pc:spChg>
        <pc:picChg chg="add">
          <ac:chgData name="Trent Atkins" userId="0d390f8eac4374e0" providerId="LiveId" clId="{AC570FD2-0E4D-4A76-A348-60C32B9E324F}" dt="2021-05-26T14:27:42.431" v="1426"/>
          <ac:picMkLst>
            <pc:docMk/>
            <pc:sldMk cId="1823141240" sldId="431"/>
            <ac:picMk id="1026" creationId="{2EEBF4C0-B43E-485E-873E-15AE83C6145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C00000"/>
              </a:solidFill>
              <a:ln w="19050">
                <a:solidFill>
                  <a:srgbClr val="C00000"/>
                </a:solidFill>
              </a:ln>
              <a:effectLst/>
            </c:spPr>
            <c:extLst>
              <c:ext xmlns:c16="http://schemas.microsoft.com/office/drawing/2014/chart" uri="{C3380CC4-5D6E-409C-BE32-E72D297353CC}">
                <c16:uniqueId val="{00000002-AAED-42DB-9631-1B8E33A3DEF2}"/>
              </c:ext>
            </c:extLst>
          </c:dPt>
          <c:dPt>
            <c:idx val="1"/>
            <c:bubble3D val="0"/>
            <c:spPr>
              <a:solidFill>
                <a:schemeClr val="tx2">
                  <a:lumMod val="50000"/>
                </a:schemeClr>
              </a:solidFill>
              <a:ln w="19050">
                <a:solidFill>
                  <a:schemeClr val="bg1"/>
                </a:solidFill>
              </a:ln>
              <a:effectLst/>
            </c:spPr>
            <c:extLst>
              <c:ext xmlns:c16="http://schemas.microsoft.com/office/drawing/2014/chart" uri="{C3380CC4-5D6E-409C-BE32-E72D297353CC}">
                <c16:uniqueId val="{00000003-AAED-42DB-9631-1B8E33A3DEF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D1E-48F0-B055-8192AC1B19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D1E-48F0-B055-8192AC1B1991}"/>
              </c:ext>
            </c:extLst>
          </c:dPt>
          <c:cat>
            <c:strRef>
              <c:f>Sheet1!$A$2:$A$5</c:f>
              <c:strCache>
                <c:ptCount val="2"/>
                <c:pt idx="0">
                  <c:v>Total Calls</c:v>
                </c:pt>
                <c:pt idx="1">
                  <c:v>Mutual Aid</c:v>
                </c:pt>
              </c:strCache>
            </c:strRef>
          </c:cat>
          <c:val>
            <c:numRef>
              <c:f>Sheet1!$B$2:$B$5</c:f>
              <c:numCache>
                <c:formatCode>General</c:formatCode>
                <c:ptCount val="4"/>
                <c:pt idx="0">
                  <c:v>25177</c:v>
                </c:pt>
                <c:pt idx="1">
                  <c:v>10120</c:v>
                </c:pt>
              </c:numCache>
            </c:numRef>
          </c:val>
          <c:extLst>
            <c:ext xmlns:c16="http://schemas.microsoft.com/office/drawing/2014/chart" uri="{C3380CC4-5D6E-409C-BE32-E72D297353CC}">
              <c16:uniqueId val="{00000000-AAED-42DB-9631-1B8E33A3DEF2}"/>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pPr>
              <a:defRPr/>
            </a:pPr>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pPr>
              <a:defRPr/>
            </a:pPr>
            <a:fld id="{16A40683-B0DE-4E78-9DD3-F5085F0C294B}" type="datetimeFigureOut">
              <a:rPr lang="en-US"/>
              <a:pPr>
                <a:defRPr/>
              </a:pPr>
              <a:t>5/26/2021</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pPr lvl="0"/>
            <a:endParaRPr lang="en-US" noProof="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pPr>
              <a:defRPr/>
            </a:pPr>
            <a:fld id="{55BC15E3-2D8B-4FF0-A7BD-8385BB9D4348}" type="slidenum">
              <a:rPr lang="en-US"/>
              <a:pPr>
                <a:defRPr/>
              </a:pPr>
              <a:t>‹#›</a:t>
            </a:fld>
            <a:endParaRPr lang="en-US"/>
          </a:p>
        </p:txBody>
      </p:sp>
    </p:spTree>
    <p:extLst>
      <p:ext uri="{BB962C8B-B14F-4D97-AF65-F5344CB8AC3E}">
        <p14:creationId xmlns:p14="http://schemas.microsoft.com/office/powerpoint/2010/main" val="3842614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effectLst>
                  <a:outerShdw blurRad="38100" dist="38100" dir="2700000" algn="tl">
                    <a:srgbClr val="000000">
                      <a:alpha val="43137"/>
                    </a:srgbClr>
                  </a:outerShdw>
                </a:effectLst>
                <a:highlight>
                  <a:srgbClr val="FFFF00"/>
                </a:highlight>
              </a:rPr>
              <a:t>IMPORTANT TO UNDERSTAND</a:t>
            </a:r>
          </a:p>
          <a:p>
            <a:r>
              <a:rPr lang="en-US" dirty="0"/>
              <a:t>MABAS is an agreement…  Just like any mutual aid agreement two fire departments or multiple departments sign to provide mutual aid services.  It the agreement that creates the organization of MABAS and places Board Members on an Executive Board from each division to direct the activities of the organization.  MABAS is not an organization that takes over scenes of directs department activities.  It’s the mutual aid agreement that provides the terms of use.</a:t>
            </a:r>
          </a:p>
        </p:txBody>
      </p:sp>
      <p:sp>
        <p:nvSpPr>
          <p:cNvPr id="4" name="Slide Number Placeholder 3"/>
          <p:cNvSpPr>
            <a:spLocks noGrp="1"/>
          </p:cNvSpPr>
          <p:nvPr>
            <p:ph type="sldNum" sz="quarter" idx="5"/>
          </p:nvPr>
        </p:nvSpPr>
        <p:spPr/>
        <p:txBody>
          <a:bodyPr/>
          <a:lstStyle/>
          <a:p>
            <a:pPr>
              <a:defRPr/>
            </a:pPr>
            <a:fld id="{55BC15E3-2D8B-4FF0-A7BD-8385BB9D4348}" type="slidenum">
              <a:rPr lang="en-US" smtClean="0"/>
              <a:pPr>
                <a:defRPr/>
              </a:pPr>
              <a:t>1</a:t>
            </a:fld>
            <a:endParaRPr lang="en-US"/>
          </a:p>
        </p:txBody>
      </p:sp>
    </p:spTree>
    <p:extLst>
      <p:ext uri="{BB962C8B-B14F-4D97-AF65-F5344CB8AC3E}">
        <p14:creationId xmlns:p14="http://schemas.microsoft.com/office/powerpoint/2010/main" val="222694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a:effectLst>
                  <a:outerShdw blurRad="38100" dist="38100" dir="2700000" algn="tl">
                    <a:srgbClr val="000000">
                      <a:alpha val="43137"/>
                    </a:srgbClr>
                  </a:outerShdw>
                </a:effectLst>
                <a:highlight>
                  <a:srgbClr val="FFFF00"/>
                </a:highlight>
              </a:rPr>
              <a:t>IMPORTANT TO UNDERSTAND</a:t>
            </a:r>
          </a:p>
          <a:p>
            <a:r>
              <a:rPr lang="en-US" dirty="0"/>
              <a:t>Departments that join MABAS are not required to provide statewide resources.  There are many departments and divisions that don’t have the resources to send support out of their division.  But there are many that can support other divisions.  Again, this is not a requirement!</a:t>
            </a:r>
          </a:p>
        </p:txBody>
      </p:sp>
      <p:sp>
        <p:nvSpPr>
          <p:cNvPr id="4" name="Slide Number Placeholder 3"/>
          <p:cNvSpPr>
            <a:spLocks noGrp="1"/>
          </p:cNvSpPr>
          <p:nvPr>
            <p:ph type="sldNum" sz="quarter" idx="5"/>
          </p:nvPr>
        </p:nvSpPr>
        <p:spPr/>
        <p:txBody>
          <a:bodyPr/>
          <a:lstStyle/>
          <a:p>
            <a:pPr>
              <a:defRPr/>
            </a:pPr>
            <a:fld id="{55BC15E3-2D8B-4FF0-A7BD-8385BB9D4348}" type="slidenum">
              <a:rPr lang="en-US" smtClean="0"/>
              <a:pPr>
                <a:defRPr/>
              </a:pPr>
              <a:t>3</a:t>
            </a:fld>
            <a:endParaRPr lang="en-US"/>
          </a:p>
        </p:txBody>
      </p:sp>
    </p:spTree>
    <p:extLst>
      <p:ext uri="{BB962C8B-B14F-4D97-AF65-F5344CB8AC3E}">
        <p14:creationId xmlns:p14="http://schemas.microsoft.com/office/powerpoint/2010/main" val="380389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6525" marR="0" lvl="0" indent="0" algn="l" defTabSz="914400" rtl="0" eaLnBrk="1" fontAlgn="base" latinLnBrk="0" hangingPunct="1">
              <a:lnSpc>
                <a:spcPct val="80000"/>
              </a:lnSpc>
              <a:spcBef>
                <a:spcPct val="30000"/>
              </a:spcBef>
              <a:spcAft>
                <a:spcPct val="0"/>
              </a:spcAft>
              <a:buClr>
                <a:schemeClr val="tx1"/>
              </a:buClr>
              <a:buSzTx/>
              <a:buFontTx/>
              <a:buNone/>
              <a:tabLst/>
              <a:defRPr/>
            </a:pPr>
            <a:r>
              <a:rPr lang="en-US" b="1" u="sng" dirty="0">
                <a:effectLst>
                  <a:outerShdw blurRad="38100" dist="38100" dir="2700000" algn="tl">
                    <a:srgbClr val="000000">
                      <a:alpha val="43137"/>
                    </a:srgbClr>
                  </a:outerShdw>
                </a:effectLst>
                <a:highlight>
                  <a:srgbClr val="FFFF00"/>
                </a:highlight>
              </a:rPr>
              <a:t>IMPORTANT TO UNDERSTAND</a:t>
            </a:r>
          </a:p>
          <a:p>
            <a:pPr marL="136525" indent="0" eaLnBrk="1" hangingPunct="1">
              <a:lnSpc>
                <a:spcPct val="80000"/>
              </a:lnSpc>
              <a:buClr>
                <a:schemeClr val="tx1"/>
              </a:buClr>
              <a:buNone/>
              <a:defRPr/>
            </a:pPr>
            <a:r>
              <a:rPr lang="en-US" dirty="0">
                <a:solidFill>
                  <a:srgbClr val="00FFCC"/>
                </a:solidFill>
                <a:latin typeface="Arial" pitchFamily="34" charset="0"/>
                <a:cs typeface="Arial" pitchFamily="34" charset="0"/>
              </a:rPr>
              <a:t>MABAS provides organized support, policies and procedures to help fire departments to pre-plan for large events and escalating disasters.  The planning starts with each department identifying the type of responses they make to specific geographic areas of their jurisdiction.  This includes fires in areas with or without hydrants, EMS and Special Operations Calls.  MABAS uses template box cards for this planning process.</a:t>
            </a:r>
          </a:p>
          <a:p>
            <a:pPr marL="136525" indent="0" eaLnBrk="1" hangingPunct="1">
              <a:lnSpc>
                <a:spcPct val="80000"/>
              </a:lnSpc>
              <a:buClr>
                <a:schemeClr val="tx1"/>
              </a:buClr>
              <a:buNone/>
              <a:defRPr/>
            </a:pPr>
            <a:endParaRPr lang="en-US" dirty="0">
              <a:solidFill>
                <a:srgbClr val="00FFCC"/>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55BC15E3-2D8B-4FF0-A7BD-8385BB9D4348}" type="slidenum">
              <a:rPr lang="en-US" smtClean="0"/>
              <a:pPr>
                <a:defRPr/>
              </a:pPr>
              <a:t>4</a:t>
            </a:fld>
            <a:endParaRPr lang="en-US" dirty="0"/>
          </a:p>
        </p:txBody>
      </p:sp>
    </p:spTree>
    <p:extLst>
      <p:ext uri="{BB962C8B-B14F-4D97-AF65-F5344CB8AC3E}">
        <p14:creationId xmlns:p14="http://schemas.microsoft.com/office/powerpoint/2010/main" val="1421710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6525" marR="0" lvl="0" indent="0" algn="l" defTabSz="914400" rtl="0" eaLnBrk="1" fontAlgn="base" latinLnBrk="0" hangingPunct="1">
              <a:lnSpc>
                <a:spcPct val="80000"/>
              </a:lnSpc>
              <a:spcBef>
                <a:spcPct val="30000"/>
              </a:spcBef>
              <a:spcAft>
                <a:spcPct val="0"/>
              </a:spcAft>
              <a:buClr>
                <a:schemeClr val="tx1"/>
              </a:buClr>
              <a:buSzTx/>
              <a:buFontTx/>
              <a:buNone/>
              <a:tabLst/>
              <a:defRPr/>
            </a:pPr>
            <a:r>
              <a:rPr lang="en-US" b="1" u="sng" dirty="0">
                <a:effectLst>
                  <a:outerShdw blurRad="38100" dist="38100" dir="2700000" algn="tl">
                    <a:srgbClr val="000000">
                      <a:alpha val="43137"/>
                    </a:srgbClr>
                  </a:outerShdw>
                </a:effectLst>
                <a:highlight>
                  <a:srgbClr val="FFFF00"/>
                </a:highlight>
              </a:rPr>
              <a:t>IMPORTANT TO UNDERSTAND</a:t>
            </a:r>
            <a:endParaRPr lang="en-US" dirty="0">
              <a:solidFill>
                <a:srgbClr val="00FFCC"/>
              </a:solidFill>
              <a:latin typeface="Arial" pitchFamily="34" charset="0"/>
              <a:cs typeface="Arial" pitchFamily="34" charset="0"/>
            </a:endParaRPr>
          </a:p>
          <a:p>
            <a:pPr marL="307975" indent="-171450" eaLnBrk="1" hangingPunct="1">
              <a:lnSpc>
                <a:spcPct val="80000"/>
              </a:lnSpc>
              <a:buClr>
                <a:schemeClr val="tx1"/>
              </a:buClr>
              <a:buFont typeface="Arial" panose="020B0604020202020204" pitchFamily="34" charset="0"/>
              <a:buChar char="•"/>
              <a:defRPr/>
            </a:pPr>
            <a:r>
              <a:rPr lang="en-US" dirty="0">
                <a:solidFill>
                  <a:srgbClr val="00FFCC"/>
                </a:solidFill>
                <a:latin typeface="Arial" pitchFamily="34" charset="0"/>
                <a:cs typeface="Arial" pitchFamily="34" charset="0"/>
              </a:rPr>
              <a:t>Cards provide dispatch with a preplanned response for up to five alarms.</a:t>
            </a:r>
          </a:p>
          <a:p>
            <a:pPr marL="765175" lvl="1" indent="-171450" eaLnBrk="1" hangingPunct="1">
              <a:lnSpc>
                <a:spcPct val="80000"/>
              </a:lnSpc>
              <a:buClr>
                <a:schemeClr val="tx1"/>
              </a:buClr>
              <a:buFont typeface="Arial" panose="020B0604020202020204" pitchFamily="34" charset="0"/>
              <a:buChar char="•"/>
              <a:defRPr/>
            </a:pPr>
            <a:r>
              <a:rPr lang="en-US" dirty="0">
                <a:solidFill>
                  <a:srgbClr val="00FFCC"/>
                </a:solidFill>
                <a:latin typeface="Arial" pitchFamily="34" charset="0"/>
                <a:cs typeface="Arial" pitchFamily="34" charset="0"/>
              </a:rPr>
              <a:t>“Still” are the resources that your department provides for the response.</a:t>
            </a:r>
          </a:p>
          <a:p>
            <a:pPr marL="765175" lvl="1" indent="-171450" eaLnBrk="1" hangingPunct="1">
              <a:lnSpc>
                <a:spcPct val="80000"/>
              </a:lnSpc>
              <a:buClr>
                <a:schemeClr val="tx1"/>
              </a:buClr>
              <a:buFont typeface="Arial" panose="020B0604020202020204" pitchFamily="34" charset="0"/>
              <a:buChar char="•"/>
              <a:defRPr/>
            </a:pPr>
            <a:r>
              <a:rPr lang="en-US" dirty="0">
                <a:solidFill>
                  <a:srgbClr val="00FFCC"/>
                </a:solidFill>
                <a:latin typeface="Arial" pitchFamily="34" charset="0"/>
                <a:cs typeface="Arial" pitchFamily="34" charset="0"/>
              </a:rPr>
              <a:t>“Automatic Mutual Aid” are the resources that are automatically sent on a call with your “STILL” resources.</a:t>
            </a:r>
          </a:p>
          <a:p>
            <a:pPr marL="765175" lvl="1" indent="-171450" eaLnBrk="1" hangingPunct="1">
              <a:lnSpc>
                <a:spcPct val="80000"/>
              </a:lnSpc>
              <a:buClr>
                <a:schemeClr val="tx1"/>
              </a:buClr>
              <a:buFont typeface="Arial" panose="020B0604020202020204" pitchFamily="34" charset="0"/>
              <a:buChar char="•"/>
              <a:defRPr/>
            </a:pPr>
            <a:r>
              <a:rPr lang="en-US" dirty="0">
                <a:solidFill>
                  <a:srgbClr val="00FFCC"/>
                </a:solidFill>
                <a:latin typeface="Arial" pitchFamily="34" charset="0"/>
                <a:cs typeface="Arial" pitchFamily="34" charset="0"/>
              </a:rPr>
              <a:t>“BOX” is the first Mutual Aid request that are not automatically sent on the initial tone.  2</a:t>
            </a:r>
            <a:r>
              <a:rPr lang="en-US" baseline="30000" dirty="0">
                <a:solidFill>
                  <a:srgbClr val="00FFCC"/>
                </a:solidFill>
                <a:latin typeface="Arial" pitchFamily="34" charset="0"/>
                <a:cs typeface="Arial" pitchFamily="34" charset="0"/>
              </a:rPr>
              <a:t>nd</a:t>
            </a:r>
            <a:r>
              <a:rPr lang="en-US" dirty="0">
                <a:solidFill>
                  <a:srgbClr val="00FFCC"/>
                </a:solidFill>
                <a:latin typeface="Arial" pitchFamily="34" charset="0"/>
                <a:cs typeface="Arial" pitchFamily="34" charset="0"/>
              </a:rPr>
              <a:t>, 3</a:t>
            </a:r>
            <a:r>
              <a:rPr lang="en-US" baseline="30000" dirty="0">
                <a:solidFill>
                  <a:srgbClr val="00FFCC"/>
                </a:solidFill>
                <a:latin typeface="Arial" pitchFamily="34" charset="0"/>
                <a:cs typeface="Arial" pitchFamily="34" charset="0"/>
              </a:rPr>
              <a:t>rd</a:t>
            </a:r>
            <a:r>
              <a:rPr lang="en-US" dirty="0">
                <a:solidFill>
                  <a:srgbClr val="00FFCC"/>
                </a:solidFill>
                <a:latin typeface="Arial" pitchFamily="34" charset="0"/>
                <a:cs typeface="Arial" pitchFamily="34" charset="0"/>
              </a:rPr>
              <a:t>, etc. continue to buildout additional mutual aid requests that can be made by the IC by simply requesting the “Next Box” from dispatch.</a:t>
            </a:r>
          </a:p>
          <a:p>
            <a:pPr marL="765175" lvl="1" indent="-171450" eaLnBrk="1" hangingPunct="1">
              <a:lnSpc>
                <a:spcPct val="80000"/>
              </a:lnSpc>
              <a:buClr>
                <a:schemeClr val="tx1"/>
              </a:buClr>
              <a:buFont typeface="Arial" panose="020B0604020202020204" pitchFamily="34" charset="0"/>
              <a:buChar char="•"/>
              <a:defRPr/>
            </a:pPr>
            <a:r>
              <a:rPr lang="en-US" dirty="0">
                <a:solidFill>
                  <a:srgbClr val="00FFCC"/>
                </a:solidFill>
                <a:latin typeface="Arial" pitchFamily="34" charset="0"/>
                <a:cs typeface="Arial" pitchFamily="34" charset="0"/>
              </a:rPr>
              <a:t>“Inter-Divisional Request” are for out of county or division resources that are not currently built into the Box Card.  This is the key to the statewide agreement, once you sign you can request mutual aid from resources that you have never worked with.</a:t>
            </a:r>
          </a:p>
          <a:p>
            <a:pPr marL="765175" lvl="1" indent="-171450" eaLnBrk="1" hangingPunct="1">
              <a:lnSpc>
                <a:spcPct val="80000"/>
              </a:lnSpc>
              <a:buClr>
                <a:schemeClr val="tx1"/>
              </a:buClr>
              <a:buFont typeface="Arial" panose="020B0604020202020204" pitchFamily="34" charset="0"/>
              <a:buChar char="•"/>
              <a:defRPr/>
            </a:pPr>
            <a:r>
              <a:rPr lang="en-US" dirty="0">
                <a:solidFill>
                  <a:srgbClr val="00FFCC"/>
                </a:solidFill>
                <a:latin typeface="Arial" pitchFamily="34" charset="0"/>
                <a:cs typeface="Arial" pitchFamily="34" charset="0"/>
              </a:rPr>
              <a:t>“Change of Quarters” is a move up request for an agency to occupy your fire station to respond to other calls in your jurisdiction.</a:t>
            </a:r>
            <a:endParaRPr lang="en-US" sz="1000" dirty="0">
              <a:solidFill>
                <a:srgbClr val="00FFCC"/>
              </a:solidFill>
              <a:latin typeface="Arial" pitchFamily="34" charset="0"/>
              <a:cs typeface="Arial" pitchFamily="34" charset="0"/>
            </a:endParaRPr>
          </a:p>
          <a:p>
            <a:pPr marL="307975" indent="-171450" eaLnBrk="1" hangingPunct="1">
              <a:lnSpc>
                <a:spcPct val="80000"/>
              </a:lnSpc>
              <a:buClr>
                <a:schemeClr val="tx1"/>
              </a:buClr>
              <a:buFont typeface="Arial" panose="020B0604020202020204" pitchFamily="34" charset="0"/>
              <a:buChar char="•"/>
              <a:defRPr/>
            </a:pPr>
            <a:r>
              <a:rPr lang="en-US" dirty="0">
                <a:solidFill>
                  <a:srgbClr val="00FFCC"/>
                </a:solidFill>
                <a:latin typeface="Arial" pitchFamily="34" charset="0"/>
                <a:cs typeface="Arial" pitchFamily="34" charset="0"/>
              </a:rPr>
              <a:t>Each department identifies their choice of mutual aid units. This is not a MABAS decision, it’s the local Fire Chief’s decision.</a:t>
            </a:r>
          </a:p>
          <a:p>
            <a:pPr marL="307975" indent="-171450" eaLnBrk="1" hangingPunct="1">
              <a:lnSpc>
                <a:spcPct val="80000"/>
              </a:lnSpc>
              <a:buClr>
                <a:schemeClr val="tx1"/>
              </a:buClr>
              <a:buFont typeface="Arial" panose="020B0604020202020204" pitchFamily="34" charset="0"/>
              <a:buChar char="•"/>
              <a:defRPr/>
            </a:pPr>
            <a:r>
              <a:rPr lang="en-US" dirty="0">
                <a:solidFill>
                  <a:srgbClr val="00FFCC"/>
                </a:solidFill>
                <a:latin typeface="Arial" pitchFamily="34" charset="0"/>
                <a:cs typeface="Arial" pitchFamily="34" charset="0"/>
              </a:rPr>
              <a:t>Mutual aid units sign off indicating their commitment before implementing.</a:t>
            </a:r>
          </a:p>
          <a:p>
            <a:pPr marL="307975" indent="-171450" eaLnBrk="1" hangingPunct="1">
              <a:lnSpc>
                <a:spcPct val="80000"/>
              </a:lnSpc>
              <a:buClr>
                <a:schemeClr val="tx1"/>
              </a:buClr>
              <a:buFont typeface="Arial" panose="020B0604020202020204" pitchFamily="34" charset="0"/>
              <a:buChar char="•"/>
              <a:defRPr/>
            </a:pPr>
            <a:r>
              <a:rPr lang="en-US" dirty="0">
                <a:solidFill>
                  <a:srgbClr val="00FFCC"/>
                </a:solidFill>
                <a:latin typeface="Arial" pitchFamily="34" charset="0"/>
                <a:cs typeface="Arial" pitchFamily="34" charset="0"/>
              </a:rPr>
              <a:t>This makes life much easier for the dispatch center when the calls have been pre-planned.</a:t>
            </a:r>
          </a:p>
          <a:p>
            <a:endParaRPr lang="en-US" dirty="0"/>
          </a:p>
        </p:txBody>
      </p:sp>
      <p:sp>
        <p:nvSpPr>
          <p:cNvPr id="4" name="Slide Number Placeholder 3"/>
          <p:cNvSpPr>
            <a:spLocks noGrp="1"/>
          </p:cNvSpPr>
          <p:nvPr>
            <p:ph type="sldNum" sz="quarter" idx="5"/>
          </p:nvPr>
        </p:nvSpPr>
        <p:spPr/>
        <p:txBody>
          <a:bodyPr/>
          <a:lstStyle/>
          <a:p>
            <a:pPr>
              <a:defRPr/>
            </a:pPr>
            <a:fld id="{55BC15E3-2D8B-4FF0-A7BD-8385BB9D4348}" type="slidenum">
              <a:rPr lang="en-US" smtClean="0"/>
              <a:pPr>
                <a:defRPr/>
              </a:pPr>
              <a:t>5</a:t>
            </a:fld>
            <a:endParaRPr lang="en-US"/>
          </a:p>
        </p:txBody>
      </p:sp>
    </p:spTree>
    <p:extLst>
      <p:ext uri="{BB962C8B-B14F-4D97-AF65-F5344CB8AC3E}">
        <p14:creationId xmlns:p14="http://schemas.microsoft.com/office/powerpoint/2010/main" val="241247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a:effectLst>
                  <a:outerShdw blurRad="38100" dist="38100" dir="2700000" algn="tl">
                    <a:srgbClr val="000000">
                      <a:alpha val="43137"/>
                    </a:srgbClr>
                  </a:outerShdw>
                </a:effectLst>
                <a:highlight>
                  <a:srgbClr val="FFFF00"/>
                </a:highlight>
              </a:rPr>
              <a:t>IMPORTANT TO UNDERSTAND</a:t>
            </a:r>
          </a:p>
          <a:p>
            <a:r>
              <a:rPr lang="en-US" dirty="0"/>
              <a:t>Fire Service recruitment and retention difficulties, decreasing budgets, and the increase in demand for the fire service at larger events have perpetuated the need for mutual aid.  See Graph!</a:t>
            </a:r>
          </a:p>
        </p:txBody>
      </p:sp>
      <p:sp>
        <p:nvSpPr>
          <p:cNvPr id="4" name="Slide Number Placeholder 3"/>
          <p:cNvSpPr>
            <a:spLocks noGrp="1"/>
          </p:cNvSpPr>
          <p:nvPr>
            <p:ph type="sldNum" sz="quarter" idx="5"/>
          </p:nvPr>
        </p:nvSpPr>
        <p:spPr/>
        <p:txBody>
          <a:bodyPr/>
          <a:lstStyle/>
          <a:p>
            <a:pPr>
              <a:defRPr/>
            </a:pPr>
            <a:fld id="{55BC15E3-2D8B-4FF0-A7BD-8385BB9D4348}" type="slidenum">
              <a:rPr lang="en-US" smtClean="0"/>
              <a:pPr>
                <a:defRPr/>
              </a:pPr>
              <a:t>6</a:t>
            </a:fld>
            <a:endParaRPr lang="en-US"/>
          </a:p>
        </p:txBody>
      </p:sp>
    </p:spTree>
    <p:extLst>
      <p:ext uri="{BB962C8B-B14F-4D97-AF65-F5344CB8AC3E}">
        <p14:creationId xmlns:p14="http://schemas.microsoft.com/office/powerpoint/2010/main" val="219928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a:effectLst>
                  <a:outerShdw blurRad="38100" dist="38100" dir="2700000" algn="tl">
                    <a:srgbClr val="000000">
                      <a:alpha val="43137"/>
                    </a:srgbClr>
                  </a:outerShdw>
                </a:effectLst>
                <a:highlight>
                  <a:srgbClr val="FFFF00"/>
                </a:highlight>
              </a:rPr>
              <a:t>IMPORTANT TO UNDERSTAND</a:t>
            </a:r>
          </a:p>
          <a:p>
            <a:r>
              <a:rPr lang="en-US" dirty="0"/>
              <a:t>MABAS, the organization, works with Divisions to create Mission Ready Packages (MRP’s).  Participation is </a:t>
            </a:r>
            <a:r>
              <a:rPr lang="en-US" u="sng" dirty="0"/>
              <a:t>NOT A REQUIREMENT TO SIGN MABAS AGREEMENT</a:t>
            </a:r>
            <a:r>
              <a:rPr lang="en-US" dirty="0"/>
              <a:t>.  MRP’s follow NIMS typing for Fire, EMS and Special Operations resources.  These resources can be requested through the Michigan RED CENTER.</a:t>
            </a:r>
          </a:p>
        </p:txBody>
      </p:sp>
      <p:sp>
        <p:nvSpPr>
          <p:cNvPr id="4" name="Slide Number Placeholder 3"/>
          <p:cNvSpPr>
            <a:spLocks noGrp="1"/>
          </p:cNvSpPr>
          <p:nvPr>
            <p:ph type="sldNum" sz="quarter" idx="5"/>
          </p:nvPr>
        </p:nvSpPr>
        <p:spPr/>
        <p:txBody>
          <a:bodyPr/>
          <a:lstStyle/>
          <a:p>
            <a:pPr>
              <a:defRPr/>
            </a:pPr>
            <a:fld id="{55BC15E3-2D8B-4FF0-A7BD-8385BB9D4348}" type="slidenum">
              <a:rPr lang="en-US" smtClean="0"/>
              <a:pPr>
                <a:defRPr/>
              </a:pPr>
              <a:t>7</a:t>
            </a:fld>
            <a:endParaRPr lang="en-US"/>
          </a:p>
        </p:txBody>
      </p:sp>
    </p:spTree>
    <p:extLst>
      <p:ext uri="{BB962C8B-B14F-4D97-AF65-F5344CB8AC3E}">
        <p14:creationId xmlns:p14="http://schemas.microsoft.com/office/powerpoint/2010/main" val="3541755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a:effectLst>
                  <a:outerShdw blurRad="38100" dist="38100" dir="2700000" algn="tl">
                    <a:srgbClr val="000000">
                      <a:alpha val="43137"/>
                    </a:srgbClr>
                  </a:outerShdw>
                </a:effectLst>
                <a:highlight>
                  <a:srgbClr val="FFFF00"/>
                </a:highlight>
              </a:rPr>
              <a:t>IMPORTANT TO UNDERSTAND</a:t>
            </a:r>
          </a:p>
          <a:p>
            <a:r>
              <a:rPr lang="en-US" dirty="0"/>
              <a:t>The Michigan RED CENTER is the MABAS statewide dispatch center.  Each MABAS Division has selected a Division Dispatch Center to support intra-division and inter-divisional  (Out of Division) resource requests.  When an MRP is needed the Division Dispatch Center contacts the Red Center on the dedicated Red Center phone system.  The Red Center collects the information and then dispatches the MRP through that MRP’s Division Dispatch Center.  The Red Center never replaces the local dispatch center but supports them as needed.  The State of Michigan EOC can also request MABAS resources through the Red Center during a disaster, including EMAC requests.</a:t>
            </a:r>
          </a:p>
        </p:txBody>
      </p:sp>
      <p:sp>
        <p:nvSpPr>
          <p:cNvPr id="4" name="Slide Number Placeholder 3"/>
          <p:cNvSpPr>
            <a:spLocks noGrp="1"/>
          </p:cNvSpPr>
          <p:nvPr>
            <p:ph type="sldNum" sz="quarter" idx="5"/>
          </p:nvPr>
        </p:nvSpPr>
        <p:spPr/>
        <p:txBody>
          <a:bodyPr/>
          <a:lstStyle/>
          <a:p>
            <a:pPr>
              <a:defRPr/>
            </a:pPr>
            <a:fld id="{55BC15E3-2D8B-4FF0-A7BD-8385BB9D4348}" type="slidenum">
              <a:rPr lang="en-US" smtClean="0"/>
              <a:pPr>
                <a:defRPr/>
              </a:pPr>
              <a:t>8</a:t>
            </a:fld>
            <a:endParaRPr lang="en-US"/>
          </a:p>
        </p:txBody>
      </p:sp>
    </p:spTree>
    <p:extLst>
      <p:ext uri="{BB962C8B-B14F-4D97-AF65-F5344CB8AC3E}">
        <p14:creationId xmlns:p14="http://schemas.microsoft.com/office/powerpoint/2010/main" val="4168676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a:effectLst>
                  <a:outerShdw blurRad="38100" dist="38100" dir="2700000" algn="tl">
                    <a:srgbClr val="000000">
                      <a:alpha val="43137"/>
                    </a:srgbClr>
                  </a:outerShdw>
                </a:effectLst>
                <a:highlight>
                  <a:srgbClr val="FFFF00"/>
                </a:highlight>
              </a:rPr>
              <a:t>IMPORTANT TO UNDERSTAND</a:t>
            </a:r>
          </a:p>
          <a:p>
            <a:r>
              <a:rPr lang="en-US" dirty="0"/>
              <a:t>MITF1 is a highly trained team that  provides specialized MRP’s to support local events and disasters.  Activation of any or all MITF1 MRP’s can be made through the Michigan MABAS Red Center.</a:t>
            </a:r>
          </a:p>
        </p:txBody>
      </p:sp>
      <p:sp>
        <p:nvSpPr>
          <p:cNvPr id="4" name="Slide Number Placeholder 3"/>
          <p:cNvSpPr>
            <a:spLocks noGrp="1"/>
          </p:cNvSpPr>
          <p:nvPr>
            <p:ph type="sldNum" sz="quarter" idx="5"/>
          </p:nvPr>
        </p:nvSpPr>
        <p:spPr/>
        <p:txBody>
          <a:bodyPr/>
          <a:lstStyle/>
          <a:p>
            <a:pPr>
              <a:defRPr/>
            </a:pPr>
            <a:fld id="{55BC15E3-2D8B-4FF0-A7BD-8385BB9D4348}" type="slidenum">
              <a:rPr lang="en-US" smtClean="0"/>
              <a:pPr>
                <a:defRPr/>
              </a:pPr>
              <a:t>9</a:t>
            </a:fld>
            <a:endParaRPr lang="en-US"/>
          </a:p>
        </p:txBody>
      </p:sp>
    </p:spTree>
    <p:extLst>
      <p:ext uri="{BB962C8B-B14F-4D97-AF65-F5344CB8AC3E}">
        <p14:creationId xmlns:p14="http://schemas.microsoft.com/office/powerpoint/2010/main" val="236021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C15E3-2D8B-4FF0-A7BD-8385BB9D4348}" type="slidenum">
              <a:rPr lang="en-US" smtClean="0"/>
              <a:pPr>
                <a:defRPr/>
              </a:pPr>
              <a:t>10</a:t>
            </a:fld>
            <a:endParaRPr lang="en-US"/>
          </a:p>
        </p:txBody>
      </p:sp>
    </p:spTree>
    <p:extLst>
      <p:ext uri="{BB962C8B-B14F-4D97-AF65-F5344CB8AC3E}">
        <p14:creationId xmlns:p14="http://schemas.microsoft.com/office/powerpoint/2010/main" val="81834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7EA103-E6C7-4F43-BBB7-3AE1FE4A92AC}" type="slidenum">
              <a:rPr lang="en-US" smtClean="0"/>
              <a:pPr>
                <a:defRPr/>
              </a:pPr>
              <a:t>‹#›</a:t>
            </a:fld>
            <a:endParaRPr lang="en-US"/>
          </a:p>
        </p:txBody>
      </p:sp>
    </p:spTree>
    <p:extLst>
      <p:ext uri="{BB962C8B-B14F-4D97-AF65-F5344CB8AC3E}">
        <p14:creationId xmlns:p14="http://schemas.microsoft.com/office/powerpoint/2010/main" val="24385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3D0894-CE68-47DB-B991-FBE8C7ED9AD7}" type="slidenum">
              <a:rPr lang="en-US" smtClean="0"/>
              <a:pPr>
                <a:defRPr/>
              </a:pPr>
              <a:t>‹#›</a:t>
            </a:fld>
            <a:endParaRPr lang="en-US"/>
          </a:p>
        </p:txBody>
      </p:sp>
    </p:spTree>
    <p:extLst>
      <p:ext uri="{BB962C8B-B14F-4D97-AF65-F5344CB8AC3E}">
        <p14:creationId xmlns:p14="http://schemas.microsoft.com/office/powerpoint/2010/main" val="98518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3D0894-CE68-47DB-B991-FBE8C7ED9AD7}" type="slidenum">
              <a:rPr lang="en-US" smtClean="0"/>
              <a:pPr>
                <a:defRPr/>
              </a:pPr>
              <a:t>‹#›</a:t>
            </a:fld>
            <a:endParaRPr lang="en-US"/>
          </a:p>
        </p:txBody>
      </p:sp>
    </p:spTree>
    <p:extLst>
      <p:ext uri="{BB962C8B-B14F-4D97-AF65-F5344CB8AC3E}">
        <p14:creationId xmlns:p14="http://schemas.microsoft.com/office/powerpoint/2010/main" val="2732161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3D0894-CE68-47DB-B991-FBE8C7ED9AD7}" type="slidenum">
              <a:rPr lang="en-US" smtClean="0"/>
              <a:pPr>
                <a:defRPr/>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441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3D0894-CE68-47DB-B991-FBE8C7ED9AD7}" type="slidenum">
              <a:rPr lang="en-US" smtClean="0"/>
              <a:pPr>
                <a:defRPr/>
              </a:pPr>
              <a:t>‹#›</a:t>
            </a:fld>
            <a:endParaRPr lang="en-US"/>
          </a:p>
        </p:txBody>
      </p:sp>
    </p:spTree>
    <p:extLst>
      <p:ext uri="{BB962C8B-B14F-4D97-AF65-F5344CB8AC3E}">
        <p14:creationId xmlns:p14="http://schemas.microsoft.com/office/powerpoint/2010/main" val="2062929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03D0894-CE68-47DB-B991-FBE8C7ED9AD7}" type="slidenum">
              <a:rPr lang="en-US" smtClean="0"/>
              <a:pPr>
                <a:defRPr/>
              </a:pPr>
              <a:t>‹#›</a:t>
            </a:fld>
            <a:endParaRPr lang="en-US"/>
          </a:p>
        </p:txBody>
      </p:sp>
    </p:spTree>
    <p:extLst>
      <p:ext uri="{BB962C8B-B14F-4D97-AF65-F5344CB8AC3E}">
        <p14:creationId xmlns:p14="http://schemas.microsoft.com/office/powerpoint/2010/main" val="2980399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03D0894-CE68-47DB-B991-FBE8C7ED9AD7}" type="slidenum">
              <a:rPr lang="en-US" smtClean="0"/>
              <a:pPr>
                <a:defRPr/>
              </a:pPr>
              <a:t>‹#›</a:t>
            </a:fld>
            <a:endParaRPr lang="en-US"/>
          </a:p>
        </p:txBody>
      </p:sp>
    </p:spTree>
    <p:extLst>
      <p:ext uri="{BB962C8B-B14F-4D97-AF65-F5344CB8AC3E}">
        <p14:creationId xmlns:p14="http://schemas.microsoft.com/office/powerpoint/2010/main" val="3734901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438901-E5E6-4647-BCF7-713EB6D1E685}" type="slidenum">
              <a:rPr lang="en-US" smtClean="0"/>
              <a:pPr>
                <a:defRPr/>
              </a:pPr>
              <a:t>‹#›</a:t>
            </a:fld>
            <a:endParaRPr lang="en-US"/>
          </a:p>
        </p:txBody>
      </p:sp>
    </p:spTree>
    <p:extLst>
      <p:ext uri="{BB962C8B-B14F-4D97-AF65-F5344CB8AC3E}">
        <p14:creationId xmlns:p14="http://schemas.microsoft.com/office/powerpoint/2010/main" val="2314924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00E648-1B52-4AD9-82FA-ACA3F7EF10A6}" type="slidenum">
              <a:rPr lang="en-US" smtClean="0"/>
              <a:pPr>
                <a:defRPr/>
              </a:pPr>
              <a:t>‹#›</a:t>
            </a:fld>
            <a:endParaRPr lang="en-US"/>
          </a:p>
        </p:txBody>
      </p:sp>
    </p:spTree>
    <p:extLst>
      <p:ext uri="{BB962C8B-B14F-4D97-AF65-F5344CB8AC3E}">
        <p14:creationId xmlns:p14="http://schemas.microsoft.com/office/powerpoint/2010/main" val="1066465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01A05AD-0A1C-4BDF-AA23-D6E81F330A54}" type="slidenum">
              <a:rPr lang="en-US"/>
              <a:pPr>
                <a:defRPr/>
              </a:pPr>
              <a:t>‹#›</a:t>
            </a:fld>
            <a:endParaRPr lang="en-US"/>
          </a:p>
        </p:txBody>
      </p:sp>
    </p:spTree>
    <p:extLst>
      <p:ext uri="{BB962C8B-B14F-4D97-AF65-F5344CB8AC3E}">
        <p14:creationId xmlns:p14="http://schemas.microsoft.com/office/powerpoint/2010/main" val="368528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3EA8FA-C032-460E-8B9D-66D7A171D33D}" type="slidenum">
              <a:rPr lang="en-US" smtClean="0"/>
              <a:pPr>
                <a:defRPr/>
              </a:pPr>
              <a:t>‹#›</a:t>
            </a:fld>
            <a:endParaRPr lang="en-US"/>
          </a:p>
        </p:txBody>
      </p:sp>
    </p:spTree>
    <p:extLst>
      <p:ext uri="{BB962C8B-B14F-4D97-AF65-F5344CB8AC3E}">
        <p14:creationId xmlns:p14="http://schemas.microsoft.com/office/powerpoint/2010/main" val="1521299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94883D-8CD6-4AEE-A67E-BC69F3AB4F07}" type="slidenum">
              <a:rPr lang="en-US" smtClean="0"/>
              <a:pPr>
                <a:defRPr/>
              </a:pPr>
              <a:t>‹#›</a:t>
            </a:fld>
            <a:endParaRPr lang="en-US"/>
          </a:p>
        </p:txBody>
      </p:sp>
    </p:spTree>
    <p:extLst>
      <p:ext uri="{BB962C8B-B14F-4D97-AF65-F5344CB8AC3E}">
        <p14:creationId xmlns:p14="http://schemas.microsoft.com/office/powerpoint/2010/main" val="403280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3D0894-CE68-47DB-B991-FBE8C7ED9AD7}" type="slidenum">
              <a:rPr lang="en-US" smtClean="0"/>
              <a:pPr>
                <a:defRPr/>
              </a:pPr>
              <a:t>‹#›</a:t>
            </a:fld>
            <a:endParaRPr lang="en-US"/>
          </a:p>
        </p:txBody>
      </p:sp>
    </p:spTree>
    <p:extLst>
      <p:ext uri="{BB962C8B-B14F-4D97-AF65-F5344CB8AC3E}">
        <p14:creationId xmlns:p14="http://schemas.microsoft.com/office/powerpoint/2010/main" val="4277994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E700FF4-9D3A-4B1A-902B-50B624A588BB}" type="slidenum">
              <a:rPr lang="en-US" smtClean="0"/>
              <a:pPr>
                <a:defRPr/>
              </a:pPr>
              <a:t>‹#›</a:t>
            </a:fld>
            <a:endParaRPr lang="en-US"/>
          </a:p>
        </p:txBody>
      </p:sp>
    </p:spTree>
    <p:extLst>
      <p:ext uri="{BB962C8B-B14F-4D97-AF65-F5344CB8AC3E}">
        <p14:creationId xmlns:p14="http://schemas.microsoft.com/office/powerpoint/2010/main" val="265635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D6CBA98-F4F1-47B4-B315-B519761B1417}" type="slidenum">
              <a:rPr lang="en-US" smtClean="0"/>
              <a:pPr>
                <a:defRPr/>
              </a:pPr>
              <a:t>‹#›</a:t>
            </a:fld>
            <a:endParaRPr lang="en-US"/>
          </a:p>
        </p:txBody>
      </p:sp>
    </p:spTree>
    <p:extLst>
      <p:ext uri="{BB962C8B-B14F-4D97-AF65-F5344CB8AC3E}">
        <p14:creationId xmlns:p14="http://schemas.microsoft.com/office/powerpoint/2010/main" val="40873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AD435D7-B70B-4F29-B1EE-7797D881F76B}" type="slidenum">
              <a:rPr lang="en-US" smtClean="0"/>
              <a:pPr>
                <a:defRPr/>
              </a:pPr>
              <a:t>‹#›</a:t>
            </a:fld>
            <a:endParaRPr lang="en-US"/>
          </a:p>
        </p:txBody>
      </p:sp>
    </p:spTree>
    <p:extLst>
      <p:ext uri="{BB962C8B-B14F-4D97-AF65-F5344CB8AC3E}">
        <p14:creationId xmlns:p14="http://schemas.microsoft.com/office/powerpoint/2010/main" val="123128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0151B8-8280-4097-880E-B4E73BFCDB65}" type="slidenum">
              <a:rPr lang="en-US" smtClean="0"/>
              <a:pPr>
                <a:defRPr/>
              </a:pPr>
              <a:t>‹#›</a:t>
            </a:fld>
            <a:endParaRPr lang="en-US"/>
          </a:p>
        </p:txBody>
      </p:sp>
    </p:spTree>
    <p:extLst>
      <p:ext uri="{BB962C8B-B14F-4D97-AF65-F5344CB8AC3E}">
        <p14:creationId xmlns:p14="http://schemas.microsoft.com/office/powerpoint/2010/main" val="295922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1899CD-8FD4-4AAC-9C0E-315B8F7C2D56}" type="slidenum">
              <a:rPr lang="en-US" smtClean="0"/>
              <a:pPr>
                <a:defRPr/>
              </a:pPr>
              <a:t>‹#›</a:t>
            </a:fld>
            <a:endParaRPr lang="en-US"/>
          </a:p>
        </p:txBody>
      </p:sp>
    </p:spTree>
    <p:extLst>
      <p:ext uri="{BB962C8B-B14F-4D97-AF65-F5344CB8AC3E}">
        <p14:creationId xmlns:p14="http://schemas.microsoft.com/office/powerpoint/2010/main" val="212553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403D0894-CE68-47DB-B991-FBE8C7ED9AD7}" type="slidenum">
              <a:rPr lang="en-US" smtClean="0"/>
              <a:pPr>
                <a:defRPr/>
              </a:pPr>
              <a:t>‹#›</a:t>
            </a:fld>
            <a:endParaRPr lang="en-US"/>
          </a:p>
        </p:txBody>
      </p:sp>
    </p:spTree>
    <p:extLst>
      <p:ext uri="{BB962C8B-B14F-4D97-AF65-F5344CB8AC3E}">
        <p14:creationId xmlns:p14="http://schemas.microsoft.com/office/powerpoint/2010/main" val="73445288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AC3207-5EDE-49B9-BA02-043AF89CC851}"/>
              </a:ext>
            </a:extLst>
          </p:cNvPr>
          <p:cNvSpPr>
            <a:spLocks noGrp="1"/>
          </p:cNvSpPr>
          <p:nvPr>
            <p:ph type="title"/>
          </p:nvPr>
        </p:nvSpPr>
        <p:spPr>
          <a:xfrm>
            <a:off x="4343400" y="1028700"/>
            <a:ext cx="4080964" cy="4800600"/>
          </a:xfrm>
        </p:spPr>
        <p:txBody>
          <a:bodyPr vert="horz" lIns="91440" tIns="45720" rIns="91440" bIns="45720" rtlCol="0" anchor="b">
            <a:normAutofit/>
          </a:bodyPr>
          <a:lstStyle/>
          <a:p>
            <a:pPr algn="l">
              <a:lnSpc>
                <a:spcPct val="90000"/>
              </a:lnSpc>
            </a:pPr>
            <a:r>
              <a:rPr lang="en-US" sz="6600" b="1" u="sng" dirty="0">
                <a:solidFill>
                  <a:srgbClr val="C00000"/>
                </a:solidFill>
              </a:rPr>
              <a:t>M</a:t>
            </a:r>
            <a:r>
              <a:rPr lang="en-US" sz="6600" dirty="0"/>
              <a:t>utual </a:t>
            </a:r>
            <a:br>
              <a:rPr lang="en-US" sz="6600" dirty="0"/>
            </a:br>
            <a:r>
              <a:rPr lang="en-US" sz="6600" b="1" u="sng" dirty="0">
                <a:solidFill>
                  <a:srgbClr val="C00000"/>
                </a:solidFill>
              </a:rPr>
              <a:t>A</a:t>
            </a:r>
            <a:r>
              <a:rPr lang="en-US" sz="6600" dirty="0"/>
              <a:t>id </a:t>
            </a:r>
            <a:br>
              <a:rPr lang="en-US" sz="6600" dirty="0"/>
            </a:br>
            <a:r>
              <a:rPr lang="en-US" sz="6600" b="1" u="sng" dirty="0">
                <a:solidFill>
                  <a:srgbClr val="C00000"/>
                </a:solidFill>
              </a:rPr>
              <a:t>B</a:t>
            </a:r>
            <a:r>
              <a:rPr lang="en-US" sz="6600" dirty="0"/>
              <a:t>ox </a:t>
            </a:r>
            <a:br>
              <a:rPr lang="en-US" sz="6600" dirty="0"/>
            </a:br>
            <a:r>
              <a:rPr lang="en-US" sz="6600" b="1" u="sng" dirty="0">
                <a:solidFill>
                  <a:srgbClr val="C00000"/>
                </a:solidFill>
              </a:rPr>
              <a:t>A</a:t>
            </a:r>
            <a:r>
              <a:rPr lang="en-US" sz="6600" dirty="0"/>
              <a:t>larm </a:t>
            </a:r>
            <a:br>
              <a:rPr lang="en-US" sz="6600" dirty="0"/>
            </a:br>
            <a:r>
              <a:rPr lang="en-US" sz="6600" b="1" u="sng" dirty="0">
                <a:solidFill>
                  <a:srgbClr val="C00000"/>
                </a:solidFill>
              </a:rPr>
              <a:t>S</a:t>
            </a:r>
            <a:r>
              <a:rPr lang="en-US" sz="6600" dirty="0"/>
              <a:t>ystem</a:t>
            </a:r>
          </a:p>
        </p:txBody>
      </p:sp>
      <p:pic>
        <p:nvPicPr>
          <p:cNvPr id="20" name="Picture 10">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pic>
        <p:nvPicPr>
          <p:cNvPr id="6" name="Picture 5" descr="CU-1551 MABAS-MI Generic (Revision #5 &amp; Final) .jpg">
            <a:extLst>
              <a:ext uri="{FF2B5EF4-FFF2-40B4-BE49-F238E27FC236}">
                <a16:creationId xmlns:a16="http://schemas.microsoft.com/office/drawing/2014/main" id="{22353B32-BACF-4DE6-A770-CA6A4A5B3003}"/>
              </a:ext>
            </a:extLst>
          </p:cNvPr>
          <p:cNvPicPr>
            <a:picLocks noChangeAspect="1"/>
          </p:cNvPicPr>
          <p:nvPr/>
        </p:nvPicPr>
        <p:blipFill>
          <a:blip r:embed="rId5" cstate="print"/>
          <a:stretch>
            <a:fillRect/>
          </a:stretch>
        </p:blipFill>
        <p:spPr>
          <a:xfrm>
            <a:off x="304800" y="1680882"/>
            <a:ext cx="2971800" cy="3496236"/>
          </a:xfrm>
          <a:prstGeom prst="rect">
            <a:avLst/>
          </a:prstGeom>
        </p:spPr>
      </p:pic>
    </p:spTree>
    <p:extLst>
      <p:ext uri="{BB962C8B-B14F-4D97-AF65-F5344CB8AC3E}">
        <p14:creationId xmlns:p14="http://schemas.microsoft.com/office/powerpoint/2010/main" val="3334664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540ED7E-4309-4CF9-9C8D-82E304E028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DDE9F1-3149-44FA-A1DA-F28F315ACF2B}"/>
              </a:ext>
            </a:extLst>
          </p:cNvPr>
          <p:cNvSpPr>
            <a:spLocks noGrp="1"/>
          </p:cNvSpPr>
          <p:nvPr>
            <p:ph type="title"/>
          </p:nvPr>
        </p:nvSpPr>
        <p:spPr>
          <a:xfrm>
            <a:off x="4986642" y="965196"/>
            <a:ext cx="3437267" cy="2633146"/>
          </a:xfrm>
        </p:spPr>
        <p:txBody>
          <a:bodyPr vert="horz" lIns="91440" tIns="45720" rIns="91440" bIns="45720" rtlCol="0" anchor="b">
            <a:normAutofit/>
          </a:bodyPr>
          <a:lstStyle/>
          <a:p>
            <a:r>
              <a:rPr lang="en-US" sz="3600" dirty="0">
                <a:ln>
                  <a:solidFill>
                    <a:srgbClr val="000000">
                      <a:alpha val="9804"/>
                    </a:srgbClr>
                  </a:solidFill>
                </a:ln>
                <a:solidFill>
                  <a:srgbClr val="DADADA"/>
                </a:solidFill>
              </a:rPr>
              <a:t>For More Info…</a:t>
            </a:r>
          </a:p>
        </p:txBody>
      </p:sp>
      <p:sp>
        <p:nvSpPr>
          <p:cNvPr id="17" name="Rectangle 16">
            <a:extLst>
              <a:ext uri="{FF2B5EF4-FFF2-40B4-BE49-F238E27FC236}">
                <a16:creationId xmlns:a16="http://schemas.microsoft.com/office/drawing/2014/main" id="{CA8ACC6B-EC7C-4E3C-8D08-C0A3AA407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960" y="965196"/>
            <a:ext cx="3782084" cy="4781641"/>
          </a:xfrm>
          <a:prstGeom prst="rect">
            <a:avLst/>
          </a:prstGeom>
          <a:solidFill>
            <a:schemeClr val="bg1"/>
          </a:solidFill>
          <a:ln w="190500">
            <a:solidFill>
              <a:srgbClr val="F2F2F2">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U-1551 MABAS-MI Generic (Revision #5 &amp; Final) .jpg">
            <a:extLst>
              <a:ext uri="{FF2B5EF4-FFF2-40B4-BE49-F238E27FC236}">
                <a16:creationId xmlns:a16="http://schemas.microsoft.com/office/drawing/2014/main" id="{C5DF20A3-BDEB-46D7-AD1F-5B96043DB598}"/>
              </a:ext>
            </a:extLst>
          </p:cNvPr>
          <p:cNvPicPr>
            <a:picLocks noChangeAspect="1"/>
          </p:cNvPicPr>
          <p:nvPr/>
        </p:nvPicPr>
        <p:blipFill>
          <a:blip r:embed="rId3" cstate="print"/>
          <a:stretch>
            <a:fillRect/>
          </a:stretch>
        </p:blipFill>
        <p:spPr>
          <a:xfrm>
            <a:off x="1035366" y="1529426"/>
            <a:ext cx="3105204" cy="3653181"/>
          </a:xfrm>
          <a:prstGeom prst="rect">
            <a:avLst/>
          </a:prstGeom>
        </p:spPr>
      </p:pic>
      <p:sp>
        <p:nvSpPr>
          <p:cNvPr id="11" name="TextBox 10">
            <a:extLst>
              <a:ext uri="{FF2B5EF4-FFF2-40B4-BE49-F238E27FC236}">
                <a16:creationId xmlns:a16="http://schemas.microsoft.com/office/drawing/2014/main" id="{784988F8-8AD0-486A-A723-068DAD37F486}"/>
              </a:ext>
            </a:extLst>
          </p:cNvPr>
          <p:cNvSpPr txBox="1"/>
          <p:nvPr/>
        </p:nvSpPr>
        <p:spPr>
          <a:xfrm>
            <a:off x="4986642" y="4378872"/>
            <a:ext cx="3437267" cy="523220"/>
          </a:xfrm>
          <a:prstGeom prst="rect">
            <a:avLst/>
          </a:prstGeom>
          <a:noFill/>
        </p:spPr>
        <p:txBody>
          <a:bodyPr wrap="square">
            <a:spAutoFit/>
          </a:bodyPr>
          <a:lstStyle/>
          <a:p>
            <a:pPr algn="ctr"/>
            <a:r>
              <a:rPr lang="en-US" sz="2800" u="sng" dirty="0">
                <a:solidFill>
                  <a:schemeClr val="bg1"/>
                </a:solidFill>
                <a:effectLst>
                  <a:outerShdw blurRad="38100" dist="38100" dir="2700000" algn="tl">
                    <a:srgbClr val="000000">
                      <a:alpha val="43137"/>
                    </a:srgbClr>
                  </a:outerShdw>
                </a:effectLst>
              </a:rPr>
              <a:t>www.mabasmi.org</a:t>
            </a:r>
          </a:p>
        </p:txBody>
      </p:sp>
      <p:pic>
        <p:nvPicPr>
          <p:cNvPr id="5" name="Picture 4">
            <a:extLst>
              <a:ext uri="{FF2B5EF4-FFF2-40B4-BE49-F238E27FC236}">
                <a16:creationId xmlns:a16="http://schemas.microsoft.com/office/drawing/2014/main" id="{0A2F548A-79C5-4609-8005-FCD734D16090}"/>
              </a:ext>
            </a:extLst>
          </p:cNvPr>
          <p:cNvPicPr>
            <a:picLocks noChangeAspect="1"/>
          </p:cNvPicPr>
          <p:nvPr/>
        </p:nvPicPr>
        <p:blipFill>
          <a:blip r:embed="rId4"/>
          <a:stretch>
            <a:fillRect/>
          </a:stretch>
        </p:blipFill>
        <p:spPr>
          <a:xfrm>
            <a:off x="5866777" y="5388963"/>
            <a:ext cx="783089" cy="587317"/>
          </a:xfrm>
          <a:prstGeom prst="rect">
            <a:avLst/>
          </a:prstGeom>
        </p:spPr>
      </p:pic>
      <p:pic>
        <p:nvPicPr>
          <p:cNvPr id="7" name="Picture 6">
            <a:extLst>
              <a:ext uri="{FF2B5EF4-FFF2-40B4-BE49-F238E27FC236}">
                <a16:creationId xmlns:a16="http://schemas.microsoft.com/office/drawing/2014/main" id="{F9E5DE05-F299-482A-BE1B-A4A331184326}"/>
              </a:ext>
            </a:extLst>
          </p:cNvPr>
          <p:cNvPicPr>
            <a:picLocks noChangeAspect="1"/>
          </p:cNvPicPr>
          <p:nvPr/>
        </p:nvPicPr>
        <p:blipFill>
          <a:blip r:embed="rId5"/>
          <a:stretch>
            <a:fillRect/>
          </a:stretch>
        </p:blipFill>
        <p:spPr>
          <a:xfrm>
            <a:off x="6802397" y="5388963"/>
            <a:ext cx="589003" cy="589003"/>
          </a:xfrm>
          <a:prstGeom prst="rect">
            <a:avLst/>
          </a:prstGeom>
        </p:spPr>
      </p:pic>
    </p:spTree>
    <p:extLst>
      <p:ext uri="{BB962C8B-B14F-4D97-AF65-F5344CB8AC3E}">
        <p14:creationId xmlns:p14="http://schemas.microsoft.com/office/powerpoint/2010/main" val="387672851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DDE1-6456-4851-9626-3B0C2B983079}"/>
              </a:ext>
            </a:extLst>
          </p:cNvPr>
          <p:cNvSpPr>
            <a:spLocks noGrp="1"/>
          </p:cNvSpPr>
          <p:nvPr>
            <p:ph type="title"/>
          </p:nvPr>
        </p:nvSpPr>
        <p:spPr/>
        <p:txBody>
          <a:bodyPr/>
          <a:lstStyle/>
          <a:p>
            <a:r>
              <a:rPr lang="en-US" dirty="0"/>
              <a:t>MABAS History</a:t>
            </a:r>
          </a:p>
        </p:txBody>
      </p:sp>
      <p:sp>
        <p:nvSpPr>
          <p:cNvPr id="3" name="Content Placeholder 2">
            <a:extLst>
              <a:ext uri="{FF2B5EF4-FFF2-40B4-BE49-F238E27FC236}">
                <a16:creationId xmlns:a16="http://schemas.microsoft.com/office/drawing/2014/main" id="{B8957105-E06E-4696-9529-A8610DF1AD85}"/>
              </a:ext>
            </a:extLst>
          </p:cNvPr>
          <p:cNvSpPr>
            <a:spLocks noGrp="1"/>
          </p:cNvSpPr>
          <p:nvPr>
            <p:ph idx="1"/>
          </p:nvPr>
        </p:nvSpPr>
        <p:spPr>
          <a:xfrm>
            <a:off x="685346" y="1732450"/>
            <a:ext cx="5791654" cy="4058751"/>
          </a:xfrm>
        </p:spPr>
        <p:txBody>
          <a:bodyPr>
            <a:normAutofit fontScale="92500" lnSpcReduction="10000"/>
          </a:bodyPr>
          <a:lstStyle/>
          <a:p>
            <a:pPr marL="576262" indent="-457200">
              <a:spcBef>
                <a:spcPct val="0"/>
              </a:spcBef>
              <a:defRPr/>
            </a:pPr>
            <a:r>
              <a:rPr lang="en-US" sz="2400" dirty="0">
                <a:effectLst>
                  <a:outerShdw blurRad="38100" dist="38100" dir="2700000" algn="tl">
                    <a:srgbClr val="000000">
                      <a:alpha val="43137"/>
                    </a:srgbClr>
                  </a:outerShdw>
                </a:effectLst>
                <a:latin typeface="Arial" panose="020B0604020202020204" pitchFamily="34" charset="0"/>
                <a:cs typeface="Arial" pitchFamily="34" charset="0"/>
              </a:rPr>
              <a:t>Started in 1960’s in northern Illinois</a:t>
            </a:r>
          </a:p>
          <a:p>
            <a:pPr marL="839062" lvl="1" indent="-342900">
              <a:spcBef>
                <a:spcPct val="0"/>
              </a:spcBef>
              <a:defRPr/>
            </a:pPr>
            <a:r>
              <a:rPr lang="en-US" dirty="0">
                <a:effectLst>
                  <a:outerShdw blurRad="38100" dist="38100" dir="2700000" algn="tl">
                    <a:srgbClr val="000000">
                      <a:alpha val="43137"/>
                    </a:srgbClr>
                  </a:outerShdw>
                </a:effectLst>
                <a:latin typeface="Arial" pitchFamily="34" charset="0"/>
                <a:cs typeface="Arial" pitchFamily="34" charset="0"/>
              </a:rPr>
              <a:t>Every municipality adopts the same mutual aid agreement </a:t>
            </a:r>
          </a:p>
          <a:p>
            <a:pPr marL="839062" lvl="1" indent="-342900">
              <a:spcBef>
                <a:spcPct val="0"/>
              </a:spcBef>
              <a:defRPr/>
            </a:pPr>
            <a:r>
              <a:rPr lang="en-US" dirty="0">
                <a:effectLst>
                  <a:outerShdw blurRad="38100" dist="38100" dir="2700000" algn="tl">
                    <a:srgbClr val="000000">
                      <a:alpha val="43137"/>
                    </a:srgbClr>
                  </a:outerShdw>
                </a:effectLst>
                <a:latin typeface="Arial" pitchFamily="34" charset="0"/>
                <a:cs typeface="Arial" pitchFamily="34" charset="0"/>
              </a:rPr>
              <a:t>Designated common radio channels</a:t>
            </a:r>
          </a:p>
          <a:p>
            <a:pPr marL="839062" lvl="1" indent="-342900">
              <a:spcBef>
                <a:spcPct val="0"/>
              </a:spcBef>
              <a:defRPr/>
            </a:pPr>
            <a:r>
              <a:rPr lang="en-US" dirty="0">
                <a:effectLst>
                  <a:outerShdw blurRad="38100" dist="38100" dir="2700000" algn="tl">
                    <a:srgbClr val="000000">
                      <a:alpha val="43137"/>
                    </a:srgbClr>
                  </a:outerShdw>
                </a:effectLst>
                <a:latin typeface="Arial" pitchFamily="34" charset="0"/>
                <a:cs typeface="Arial" pitchFamily="34" charset="0"/>
              </a:rPr>
              <a:t>Preprogrammed responses (Box cards)</a:t>
            </a:r>
          </a:p>
          <a:p>
            <a:pPr marL="839062" lvl="1" indent="-342900">
              <a:spcBef>
                <a:spcPct val="0"/>
              </a:spcBef>
              <a:defRPr/>
            </a:pPr>
            <a:r>
              <a:rPr lang="en-US" dirty="0">
                <a:effectLst>
                  <a:outerShdw blurRad="38100" dist="38100" dir="2700000" algn="tl">
                    <a:srgbClr val="000000">
                      <a:alpha val="43137"/>
                    </a:srgbClr>
                  </a:outerShdw>
                </a:effectLst>
                <a:latin typeface="Arial" pitchFamily="34" charset="0"/>
                <a:cs typeface="Arial" pitchFamily="34" charset="0"/>
              </a:rPr>
              <a:t>Scalable from day-to-day incidents to large scale disasters</a:t>
            </a:r>
          </a:p>
          <a:p>
            <a:pPr marL="839062" lvl="1" indent="-342900">
              <a:spcBef>
                <a:spcPct val="0"/>
              </a:spcBef>
              <a:defRPr/>
            </a:pPr>
            <a:r>
              <a:rPr lang="en-US" dirty="0">
                <a:effectLst>
                  <a:outerShdw blurRad="38100" dist="38100" dir="2700000" algn="tl">
                    <a:srgbClr val="000000">
                      <a:alpha val="43137"/>
                    </a:srgbClr>
                  </a:outerShdw>
                </a:effectLst>
                <a:latin typeface="Arial" pitchFamily="34" charset="0"/>
                <a:cs typeface="Arial" pitchFamily="34" charset="0"/>
              </a:rPr>
              <a:t>Centralized Communications &amp; Coordination</a:t>
            </a:r>
          </a:p>
          <a:p>
            <a:r>
              <a:rPr lang="en-US" sz="2400" dirty="0">
                <a:latin typeface="Arial" panose="020B0604020202020204" pitchFamily="34" charset="0"/>
                <a:cs typeface="Arial" panose="020B0604020202020204" pitchFamily="34" charset="0"/>
              </a:rPr>
              <a:t>All 50 States have a form of Intra-State Mutual Aid (MABAS)</a:t>
            </a:r>
          </a:p>
          <a:p>
            <a:r>
              <a:rPr lang="en-US" sz="2400" dirty="0">
                <a:latin typeface="Arial" panose="020B0604020202020204" pitchFamily="34" charset="0"/>
                <a:cs typeface="Arial" panose="020B0604020202020204" pitchFamily="34" charset="0"/>
              </a:rPr>
              <a:t>Michigan, Indiana, Illinois, Wisconsin, Minnesota form Great Lakes MABAS </a:t>
            </a:r>
          </a:p>
        </p:txBody>
      </p:sp>
      <p:pic>
        <p:nvPicPr>
          <p:cNvPr id="4" name="Picture 2" descr="map">
            <a:extLst>
              <a:ext uri="{FF2B5EF4-FFF2-40B4-BE49-F238E27FC236}">
                <a16:creationId xmlns:a16="http://schemas.microsoft.com/office/drawing/2014/main" id="{8C731EEB-DADD-4F16-8B59-B6AD1A857635}"/>
              </a:ext>
            </a:extLst>
          </p:cNvPr>
          <p:cNvPicPr>
            <a:picLocks noChangeAspect="1" noChangeArrowheads="1"/>
          </p:cNvPicPr>
          <p:nvPr/>
        </p:nvPicPr>
        <p:blipFill>
          <a:blip r:embed="rId2" cstate="print">
            <a:lum bright="-40000" contrast="-40000"/>
            <a:alphaModFix/>
          </a:blip>
          <a:srcRect/>
          <a:stretch>
            <a:fillRect/>
          </a:stretch>
        </p:blipFill>
        <p:spPr bwMode="auto">
          <a:xfrm>
            <a:off x="6477000" y="2175912"/>
            <a:ext cx="1981654" cy="3433559"/>
          </a:xfrm>
          <a:prstGeom prst="rect">
            <a:avLst/>
          </a:prstGeom>
          <a:noFill/>
          <a:ln w="9525">
            <a:noFill/>
            <a:miter lim="800000"/>
            <a:headEnd/>
            <a:tailEnd/>
          </a:ln>
        </p:spPr>
      </p:pic>
    </p:spTree>
    <p:extLst>
      <p:ext uri="{BB962C8B-B14F-4D97-AF65-F5344CB8AC3E}">
        <p14:creationId xmlns:p14="http://schemas.microsoft.com/office/powerpoint/2010/main" val="91483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B5F5-8071-4983-8729-1B2CCFAEA826}"/>
              </a:ext>
            </a:extLst>
          </p:cNvPr>
          <p:cNvSpPr>
            <a:spLocks noGrp="1"/>
          </p:cNvSpPr>
          <p:nvPr>
            <p:ph type="title"/>
          </p:nvPr>
        </p:nvSpPr>
        <p:spPr>
          <a:xfrm>
            <a:off x="3959604" y="609600"/>
            <a:ext cx="4383569" cy="970450"/>
          </a:xfrm>
        </p:spPr>
        <p:txBody>
          <a:bodyPr vert="horz" lIns="91440" tIns="45720" rIns="91440" bIns="45720" rtlCol="0" anchor="ctr">
            <a:normAutofit/>
          </a:bodyPr>
          <a:lstStyle/>
          <a:p>
            <a:pPr>
              <a:lnSpc>
                <a:spcPct val="90000"/>
              </a:lnSpc>
            </a:pPr>
            <a:r>
              <a:rPr lang="en-US" sz="3400"/>
              <a:t>What is MIMABAS?</a:t>
            </a:r>
          </a:p>
        </p:txBody>
      </p:sp>
      <p:pic>
        <p:nvPicPr>
          <p:cNvPr id="10" name="Picture 9">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7" y="1"/>
            <a:ext cx="3725022" cy="6858000"/>
          </a:xfrm>
          <a:prstGeom prst="rect">
            <a:avLst/>
          </a:prstGeom>
        </p:spPr>
      </p:pic>
      <p:pic>
        <p:nvPicPr>
          <p:cNvPr id="5" name="Picture 4" descr="CU-1551 MABAS-MI Generic (Revision #5 &amp; Final) .jpg">
            <a:extLst>
              <a:ext uri="{FF2B5EF4-FFF2-40B4-BE49-F238E27FC236}">
                <a16:creationId xmlns:a16="http://schemas.microsoft.com/office/drawing/2014/main" id="{1CE3D6DB-E80A-4140-80BF-CFBF86D6CE79}"/>
              </a:ext>
            </a:extLst>
          </p:cNvPr>
          <p:cNvPicPr>
            <a:picLocks noChangeAspect="1"/>
          </p:cNvPicPr>
          <p:nvPr/>
        </p:nvPicPr>
        <p:blipFill>
          <a:blip r:embed="rId5" cstate="print"/>
          <a:stretch>
            <a:fillRect/>
          </a:stretch>
        </p:blipFill>
        <p:spPr>
          <a:xfrm>
            <a:off x="474611" y="1429036"/>
            <a:ext cx="3002395" cy="3532229"/>
          </a:xfrm>
          <a:prstGeom prst="rect">
            <a:avLst/>
          </a:prstGeom>
        </p:spPr>
      </p:pic>
      <p:sp>
        <p:nvSpPr>
          <p:cNvPr id="3" name="Text Placeholder 2">
            <a:extLst>
              <a:ext uri="{FF2B5EF4-FFF2-40B4-BE49-F238E27FC236}">
                <a16:creationId xmlns:a16="http://schemas.microsoft.com/office/drawing/2014/main" id="{8C8039C1-9427-4794-8081-0BD7BDCD33E6}"/>
              </a:ext>
            </a:extLst>
          </p:cNvPr>
          <p:cNvSpPr>
            <a:spLocks noGrp="1"/>
          </p:cNvSpPr>
          <p:nvPr>
            <p:ph type="body" sz="half" idx="1"/>
          </p:nvPr>
        </p:nvSpPr>
        <p:spPr>
          <a:xfrm>
            <a:off x="3959604" y="2382352"/>
            <a:ext cx="4383570" cy="3866048"/>
          </a:xfrm>
        </p:spPr>
        <p:txBody>
          <a:bodyPr vert="horz" lIns="91440" tIns="45720" rIns="91440" bIns="45720" rtlCol="0" anchor="ctr">
            <a:normAutofit fontScale="92500" lnSpcReduction="10000"/>
          </a:bodyPr>
          <a:lstStyle/>
          <a:p>
            <a:pPr>
              <a:buClr>
                <a:srgbClr val="FE0762"/>
              </a:buClr>
              <a:buFont typeface="Wingdings 2" charset="2"/>
              <a:buChar char="q"/>
            </a:pPr>
            <a:r>
              <a:rPr lang="en-US" dirty="0"/>
              <a:t>The </a:t>
            </a:r>
            <a:r>
              <a:rPr lang="en-US" u="sng" dirty="0"/>
              <a:t>ONLY STATEWIDE </a:t>
            </a:r>
            <a:r>
              <a:rPr lang="en-US" dirty="0"/>
              <a:t>Michigan Fire Service Mutual Aid Agreement</a:t>
            </a:r>
          </a:p>
          <a:p>
            <a:pPr>
              <a:buClr>
                <a:srgbClr val="FE0762"/>
              </a:buClr>
              <a:buFont typeface="Wingdings 2" charset="2"/>
              <a:buChar char="q"/>
            </a:pPr>
            <a:r>
              <a:rPr lang="en-US" dirty="0"/>
              <a:t>A Source for Fire/EMS/Rescue Inter/Intra-State Mutual Aid Resources</a:t>
            </a:r>
          </a:p>
          <a:p>
            <a:pPr>
              <a:buClr>
                <a:srgbClr val="FE0762"/>
              </a:buClr>
              <a:buFont typeface="Wingdings 2" charset="2"/>
              <a:buChar char="q"/>
            </a:pPr>
            <a:r>
              <a:rPr lang="en-US" dirty="0"/>
              <a:t>A Statewide Dispatch and Communications System </a:t>
            </a:r>
          </a:p>
          <a:p>
            <a:pPr>
              <a:buClr>
                <a:srgbClr val="FE0762"/>
              </a:buClr>
              <a:buFont typeface="Wingdings 2" charset="2"/>
              <a:buChar char="q"/>
            </a:pPr>
            <a:r>
              <a:rPr lang="en-US" dirty="0"/>
              <a:t>An Organization Owned and Directed by the Michigan Fire Service</a:t>
            </a:r>
          </a:p>
          <a:p>
            <a:pPr>
              <a:buClr>
                <a:srgbClr val="FE0762"/>
              </a:buClr>
              <a:buFont typeface="Wingdings 2" charset="2"/>
              <a:buChar char="q"/>
            </a:pPr>
            <a:r>
              <a:rPr lang="en-US" dirty="0"/>
              <a:t>Michigan Task Force 1 – Type III USAR</a:t>
            </a:r>
          </a:p>
          <a:p>
            <a:pPr>
              <a:buClr>
                <a:srgbClr val="FE0762"/>
              </a:buClr>
              <a:buFont typeface="Wingdings 2" charset="2"/>
              <a:buChar char="q"/>
            </a:pPr>
            <a:endParaRPr lang="en-US" dirty="0"/>
          </a:p>
          <a:p>
            <a:pPr>
              <a:buClr>
                <a:srgbClr val="FE0762"/>
              </a:buClr>
              <a:buFont typeface="Wingdings 2" charset="2"/>
              <a:buChar char="q"/>
            </a:pPr>
            <a:endParaRPr lang="en-US" dirty="0"/>
          </a:p>
          <a:p>
            <a:pPr marL="18288" indent="0">
              <a:buClr>
                <a:srgbClr val="FE0762"/>
              </a:buClr>
              <a:buFont typeface="Wingdings 2" charset="2"/>
              <a:buNone/>
            </a:pPr>
            <a:endParaRPr lang="en-US" dirty="0"/>
          </a:p>
        </p:txBody>
      </p:sp>
    </p:spTree>
    <p:extLst>
      <p:ext uri="{BB962C8B-B14F-4D97-AF65-F5344CB8AC3E}">
        <p14:creationId xmlns:p14="http://schemas.microsoft.com/office/powerpoint/2010/main" val="422248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628127" y="292263"/>
            <a:ext cx="5294901" cy="970450"/>
          </a:xfrm>
        </p:spPr>
        <p:txBody>
          <a:bodyPr anchor="b">
            <a:normAutofit/>
          </a:bodyPr>
          <a:lstStyle/>
          <a:p>
            <a:pPr>
              <a:lnSpc>
                <a:spcPct val="90000"/>
              </a:lnSpc>
            </a:pPr>
            <a:r>
              <a:rPr lang="en-US" sz="3600" dirty="0">
                <a:ln>
                  <a:solidFill>
                    <a:srgbClr val="404040">
                      <a:alpha val="10000"/>
                    </a:srgbClr>
                  </a:solidFill>
                </a:ln>
                <a:solidFill>
                  <a:srgbClr val="DADADA"/>
                </a:solidFill>
                <a:latin typeface="Arial" pitchFamily="34" charset="0"/>
                <a:cs typeface="Arial" pitchFamily="34" charset="0"/>
              </a:rPr>
              <a:t>Michigan MABAS</a:t>
            </a:r>
            <a:br>
              <a:rPr lang="en-US" sz="1700" dirty="0">
                <a:ln>
                  <a:solidFill>
                    <a:srgbClr val="404040">
                      <a:alpha val="10000"/>
                    </a:srgbClr>
                  </a:solidFill>
                </a:ln>
                <a:solidFill>
                  <a:srgbClr val="DADADA"/>
                </a:solidFill>
                <a:latin typeface="Arial" pitchFamily="34" charset="0"/>
                <a:cs typeface="Arial" pitchFamily="34" charset="0"/>
              </a:rPr>
            </a:br>
            <a:r>
              <a:rPr lang="en-US" sz="1700" i="1" dirty="0">
                <a:ln>
                  <a:solidFill>
                    <a:srgbClr val="404040">
                      <a:alpha val="10000"/>
                    </a:srgbClr>
                  </a:solidFill>
                </a:ln>
                <a:solidFill>
                  <a:srgbClr val="DADADA"/>
                </a:solidFill>
                <a:latin typeface="Arial" pitchFamily="34" charset="0"/>
                <a:cs typeface="Arial" pitchFamily="34" charset="0"/>
              </a:rPr>
              <a:t>Communities Working Together For Safety</a:t>
            </a:r>
            <a:endParaRPr lang="en-US" sz="1700" dirty="0">
              <a:ln>
                <a:solidFill>
                  <a:srgbClr val="404040">
                    <a:alpha val="10000"/>
                  </a:srgbClr>
                </a:solidFill>
              </a:ln>
              <a:solidFill>
                <a:srgbClr val="DADADA"/>
              </a:solidFill>
              <a:latin typeface="Arial" pitchFamily="34" charset="0"/>
              <a:cs typeface="Arial" pitchFamily="34" charset="0"/>
            </a:endParaRPr>
          </a:p>
        </p:txBody>
      </p:sp>
      <p:sp>
        <p:nvSpPr>
          <p:cNvPr id="4" name="Content Placeholder 3"/>
          <p:cNvSpPr>
            <a:spLocks noGrp="1"/>
          </p:cNvSpPr>
          <p:nvPr>
            <p:ph idx="1"/>
          </p:nvPr>
        </p:nvSpPr>
        <p:spPr>
          <a:xfrm>
            <a:off x="233047" y="3221262"/>
            <a:ext cx="4119879" cy="2521913"/>
          </a:xfrm>
        </p:spPr>
        <p:txBody>
          <a:bodyPr anchor="t">
            <a:normAutofit/>
          </a:bodyPr>
          <a:lstStyle/>
          <a:p>
            <a:pPr marL="384048" lvl="1" indent="0">
              <a:buClr>
                <a:srgbClr val="EE9D1B"/>
              </a:buClr>
              <a:buNone/>
            </a:pPr>
            <a:r>
              <a:rPr lang="en-US" sz="2400" b="1" dirty="0">
                <a:ln>
                  <a:solidFill>
                    <a:srgbClr val="404040">
                      <a:alpha val="10000"/>
                    </a:srgbClr>
                  </a:solidFill>
                </a:ln>
                <a:solidFill>
                  <a:srgbClr val="DADADA"/>
                </a:solidFill>
                <a:latin typeface="Arial" pitchFamily="34" charset="0"/>
                <a:cs typeface="Arial" pitchFamily="34" charset="0"/>
              </a:rPr>
              <a:t>32 Divisions</a:t>
            </a:r>
          </a:p>
          <a:p>
            <a:pPr marL="384048" lvl="1" indent="0">
              <a:buClr>
                <a:srgbClr val="EE9D1B"/>
              </a:buClr>
              <a:buNone/>
            </a:pPr>
            <a:r>
              <a:rPr lang="en-US" sz="2400" b="1" dirty="0">
                <a:ln>
                  <a:solidFill>
                    <a:srgbClr val="404040">
                      <a:alpha val="10000"/>
                    </a:srgbClr>
                  </a:solidFill>
                </a:ln>
                <a:solidFill>
                  <a:srgbClr val="DADADA"/>
                </a:solidFill>
                <a:latin typeface="Arial" pitchFamily="34" charset="0"/>
                <a:cs typeface="Arial" pitchFamily="34" charset="0"/>
              </a:rPr>
              <a:t>500+ Fire Departments</a:t>
            </a:r>
          </a:p>
          <a:p>
            <a:pPr lvl="1">
              <a:buClr>
                <a:srgbClr val="EE9D1B"/>
              </a:buClr>
              <a:buNone/>
            </a:pPr>
            <a:endParaRPr lang="en-US" sz="1400" dirty="0">
              <a:ln>
                <a:solidFill>
                  <a:srgbClr val="404040">
                    <a:alpha val="10000"/>
                  </a:srgbClr>
                </a:solidFill>
              </a:ln>
              <a:solidFill>
                <a:srgbClr val="DADADA"/>
              </a:solidFill>
              <a:latin typeface="Arial" pitchFamily="34" charset="0"/>
              <a:cs typeface="Arial" pitchFamily="34" charset="0"/>
            </a:endParaRPr>
          </a:p>
        </p:txBody>
      </p:sp>
      <p:pic>
        <p:nvPicPr>
          <p:cNvPr id="5" name="Picture 4" descr="Map&#10;&#10;Description automatically generated">
            <a:extLst>
              <a:ext uri="{FF2B5EF4-FFF2-40B4-BE49-F238E27FC236}">
                <a16:creationId xmlns:a16="http://schemas.microsoft.com/office/drawing/2014/main" id="{74E2CD8A-52CE-432B-8750-9D49B04E1935}"/>
              </a:ext>
            </a:extLst>
          </p:cNvPr>
          <p:cNvPicPr>
            <a:picLocks noChangeAspect="1"/>
          </p:cNvPicPr>
          <p:nvPr/>
        </p:nvPicPr>
        <p:blipFill rotWithShape="1">
          <a:blip r:embed="rId3"/>
          <a:srcRect l="2258"/>
          <a:stretch/>
        </p:blipFill>
        <p:spPr>
          <a:xfrm>
            <a:off x="4275578" y="1554975"/>
            <a:ext cx="4416301" cy="4718877"/>
          </a:xfrm>
          <a:prstGeom prst="rect">
            <a:avLst/>
          </a:prstGeom>
        </p:spPr>
      </p:pic>
      <p:pic>
        <p:nvPicPr>
          <p:cNvPr id="10" name="Picture 9" descr="CU-1551 MABAS-MI Generic (Revision #5 &amp; Final) .jpg">
            <a:extLst>
              <a:ext uri="{FF2B5EF4-FFF2-40B4-BE49-F238E27FC236}">
                <a16:creationId xmlns:a16="http://schemas.microsoft.com/office/drawing/2014/main" id="{B776E926-9A75-41AC-AE45-503C8A2DE0FA}"/>
              </a:ext>
            </a:extLst>
          </p:cNvPr>
          <p:cNvPicPr>
            <a:picLocks noChangeAspect="1"/>
          </p:cNvPicPr>
          <p:nvPr/>
        </p:nvPicPr>
        <p:blipFill>
          <a:blip r:embed="rId4" cstate="print"/>
          <a:stretch>
            <a:fillRect/>
          </a:stretch>
        </p:blipFill>
        <p:spPr>
          <a:xfrm>
            <a:off x="4800600" y="4724400"/>
            <a:ext cx="1172885" cy="1379865"/>
          </a:xfrm>
          <a:prstGeom prst="rect">
            <a:avLst/>
          </a:prstGeom>
        </p:spPr>
      </p:pic>
    </p:spTree>
    <p:extLst>
      <p:ext uri="{BB962C8B-B14F-4D97-AF65-F5344CB8AC3E}">
        <p14:creationId xmlns:p14="http://schemas.microsoft.com/office/powerpoint/2010/main" val="338875124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EEBF4C0-B43E-485E-873E-15AE83C61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0"/>
            <a:ext cx="8875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DACF84-1B12-4903-9B25-DFEE1211F97A}"/>
              </a:ext>
            </a:extLst>
          </p:cNvPr>
          <p:cNvSpPr txBox="1"/>
          <p:nvPr/>
        </p:nvSpPr>
        <p:spPr>
          <a:xfrm>
            <a:off x="381000" y="1905000"/>
            <a:ext cx="762000" cy="415498"/>
          </a:xfrm>
          <a:prstGeom prst="rect">
            <a:avLst/>
          </a:prstGeom>
          <a:noFill/>
        </p:spPr>
        <p:txBody>
          <a:bodyPr wrap="square" rtlCol="0">
            <a:spAutoFit/>
          </a:bodyPr>
          <a:lstStyle/>
          <a:p>
            <a:r>
              <a:rPr lang="en-US" sz="700" dirty="0">
                <a:solidFill>
                  <a:schemeClr val="bg1"/>
                </a:solidFill>
              </a:rPr>
              <a:t>AUTOMATIC MUTUAL AID</a:t>
            </a:r>
          </a:p>
        </p:txBody>
      </p:sp>
    </p:spTree>
    <p:extLst>
      <p:ext uri="{BB962C8B-B14F-4D97-AF65-F5344CB8AC3E}">
        <p14:creationId xmlns:p14="http://schemas.microsoft.com/office/powerpoint/2010/main" val="182314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7C63-3902-43B0-8744-1F39EFC267B5}"/>
              </a:ext>
            </a:extLst>
          </p:cNvPr>
          <p:cNvSpPr>
            <a:spLocks noGrp="1"/>
          </p:cNvSpPr>
          <p:nvPr>
            <p:ph type="title"/>
          </p:nvPr>
        </p:nvSpPr>
        <p:spPr/>
        <p:txBody>
          <a:bodyPr/>
          <a:lstStyle/>
          <a:p>
            <a:r>
              <a:rPr lang="en-US" dirty="0"/>
              <a:t>2020 Michigan Mutual Aid Stats</a:t>
            </a:r>
          </a:p>
        </p:txBody>
      </p:sp>
      <p:graphicFrame>
        <p:nvGraphicFramePr>
          <p:cNvPr id="6" name="Content Placeholder 5">
            <a:extLst>
              <a:ext uri="{FF2B5EF4-FFF2-40B4-BE49-F238E27FC236}">
                <a16:creationId xmlns:a16="http://schemas.microsoft.com/office/drawing/2014/main" id="{B448DA1F-3D54-42DC-A4F7-13691C0F1272}"/>
              </a:ext>
            </a:extLst>
          </p:cNvPr>
          <p:cNvGraphicFramePr>
            <a:graphicFrameLocks noGrp="1"/>
          </p:cNvGraphicFramePr>
          <p:nvPr>
            <p:ph idx="1"/>
            <p:extLst>
              <p:ext uri="{D42A27DB-BD31-4B8C-83A1-F6EECF244321}">
                <p14:modId xmlns:p14="http://schemas.microsoft.com/office/powerpoint/2010/main" val="3789101342"/>
              </p:ext>
            </p:extLst>
          </p:nvPr>
        </p:nvGraphicFramePr>
        <p:xfrm>
          <a:off x="685800" y="1731963"/>
          <a:ext cx="7764463" cy="40592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4F37ACF-504D-458F-8A0B-9A2904B871E7}"/>
              </a:ext>
            </a:extLst>
          </p:cNvPr>
          <p:cNvSpPr txBox="1"/>
          <p:nvPr/>
        </p:nvSpPr>
        <p:spPr>
          <a:xfrm>
            <a:off x="6629400" y="2286000"/>
            <a:ext cx="2286454" cy="1231106"/>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40% </a:t>
            </a:r>
            <a:r>
              <a:rPr lang="en-US" dirty="0"/>
              <a:t>of all Fire Calls, in 2020, required Mutual , per NFIRS reporting.</a:t>
            </a:r>
          </a:p>
        </p:txBody>
      </p:sp>
    </p:spTree>
    <p:extLst>
      <p:ext uri="{BB962C8B-B14F-4D97-AF65-F5344CB8AC3E}">
        <p14:creationId xmlns:p14="http://schemas.microsoft.com/office/powerpoint/2010/main" val="2433194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E4367-283E-43D9-91CF-FA21D9C00FD2}"/>
              </a:ext>
            </a:extLst>
          </p:cNvPr>
          <p:cNvSpPr>
            <a:spLocks noGrp="1"/>
          </p:cNvSpPr>
          <p:nvPr>
            <p:ph type="title"/>
          </p:nvPr>
        </p:nvSpPr>
        <p:spPr/>
        <p:txBody>
          <a:bodyPr/>
          <a:lstStyle/>
          <a:p>
            <a:r>
              <a:rPr lang="en-US" dirty="0"/>
              <a:t>MIMABAS Resources (MRP’s)</a:t>
            </a:r>
          </a:p>
        </p:txBody>
      </p:sp>
      <p:sp>
        <p:nvSpPr>
          <p:cNvPr id="4" name="Text Placeholder 3">
            <a:extLst>
              <a:ext uri="{FF2B5EF4-FFF2-40B4-BE49-F238E27FC236}">
                <a16:creationId xmlns:a16="http://schemas.microsoft.com/office/drawing/2014/main" id="{9136B913-7BF4-47E2-A4AA-8298419BFC93}"/>
              </a:ext>
            </a:extLst>
          </p:cNvPr>
          <p:cNvSpPr>
            <a:spLocks noGrp="1"/>
          </p:cNvSpPr>
          <p:nvPr>
            <p:ph type="body" idx="1"/>
          </p:nvPr>
        </p:nvSpPr>
        <p:spPr/>
        <p:txBody>
          <a:bodyPr/>
          <a:lstStyle/>
          <a:p>
            <a:r>
              <a:rPr lang="en-US" dirty="0"/>
              <a:t>Fire/EMS Operations  </a:t>
            </a:r>
          </a:p>
        </p:txBody>
      </p:sp>
      <p:sp>
        <p:nvSpPr>
          <p:cNvPr id="3" name="Content Placeholder 2">
            <a:extLst>
              <a:ext uri="{FF2B5EF4-FFF2-40B4-BE49-F238E27FC236}">
                <a16:creationId xmlns:a16="http://schemas.microsoft.com/office/drawing/2014/main" id="{A7B88EC5-E7FC-4F29-ACEE-3D4B98190BFD}"/>
              </a:ext>
            </a:extLst>
          </p:cNvPr>
          <p:cNvSpPr>
            <a:spLocks noGrp="1"/>
          </p:cNvSpPr>
          <p:nvPr>
            <p:ph sz="half" idx="2"/>
          </p:nvPr>
        </p:nvSpPr>
        <p:spPr/>
        <p:txBody>
          <a:bodyPr/>
          <a:lstStyle/>
          <a:p>
            <a:r>
              <a:rPr lang="en-US" dirty="0"/>
              <a:t>Engine Strike Teams</a:t>
            </a:r>
          </a:p>
          <a:p>
            <a:r>
              <a:rPr lang="en-US" dirty="0"/>
              <a:t>Fire Task Forces</a:t>
            </a:r>
          </a:p>
          <a:p>
            <a:r>
              <a:rPr lang="en-US" dirty="0"/>
              <a:t>EMS Strike Teams</a:t>
            </a:r>
          </a:p>
          <a:p>
            <a:r>
              <a:rPr lang="en-US" dirty="0"/>
              <a:t>Tanker Strike Teams</a:t>
            </a:r>
          </a:p>
          <a:p>
            <a:r>
              <a:rPr lang="en-US" dirty="0"/>
              <a:t>Tanker Task Forces</a:t>
            </a:r>
          </a:p>
          <a:p>
            <a:r>
              <a:rPr lang="en-US" dirty="0"/>
              <a:t>Brush Strike Teams</a:t>
            </a:r>
          </a:p>
          <a:p>
            <a:r>
              <a:rPr lang="en-US" dirty="0"/>
              <a:t>Type III Crew Transport</a:t>
            </a:r>
          </a:p>
          <a:p>
            <a:pPr marL="36900" indent="0">
              <a:buNone/>
            </a:pPr>
            <a:endParaRPr lang="en-US" dirty="0"/>
          </a:p>
          <a:p>
            <a:endParaRPr lang="en-US" dirty="0"/>
          </a:p>
        </p:txBody>
      </p:sp>
      <p:sp>
        <p:nvSpPr>
          <p:cNvPr id="5" name="Text Placeholder 4">
            <a:extLst>
              <a:ext uri="{FF2B5EF4-FFF2-40B4-BE49-F238E27FC236}">
                <a16:creationId xmlns:a16="http://schemas.microsoft.com/office/drawing/2014/main" id="{CB644A09-6B76-4DD0-8E21-C91563A11FFB}"/>
              </a:ext>
            </a:extLst>
          </p:cNvPr>
          <p:cNvSpPr>
            <a:spLocks noGrp="1"/>
          </p:cNvSpPr>
          <p:nvPr>
            <p:ph type="body" sz="quarter" idx="3"/>
          </p:nvPr>
        </p:nvSpPr>
        <p:spPr/>
        <p:txBody>
          <a:bodyPr/>
          <a:lstStyle/>
          <a:p>
            <a:r>
              <a:rPr lang="en-US" dirty="0"/>
              <a:t>Special Operations</a:t>
            </a:r>
          </a:p>
        </p:txBody>
      </p:sp>
      <p:sp>
        <p:nvSpPr>
          <p:cNvPr id="6" name="Content Placeholder 5">
            <a:extLst>
              <a:ext uri="{FF2B5EF4-FFF2-40B4-BE49-F238E27FC236}">
                <a16:creationId xmlns:a16="http://schemas.microsoft.com/office/drawing/2014/main" id="{A9DE242F-8553-468C-9B26-7BF2AC52F9ED}"/>
              </a:ext>
            </a:extLst>
          </p:cNvPr>
          <p:cNvSpPr>
            <a:spLocks noGrp="1"/>
          </p:cNvSpPr>
          <p:nvPr>
            <p:ph sz="quarter" idx="4"/>
          </p:nvPr>
        </p:nvSpPr>
        <p:spPr/>
        <p:txBody>
          <a:bodyPr/>
          <a:lstStyle/>
          <a:p>
            <a:r>
              <a:rPr lang="en-US" dirty="0"/>
              <a:t>Hazardous Materials Teams</a:t>
            </a:r>
          </a:p>
          <a:p>
            <a:r>
              <a:rPr lang="en-US" dirty="0"/>
              <a:t>High Angle Rescue</a:t>
            </a:r>
          </a:p>
          <a:p>
            <a:r>
              <a:rPr lang="en-US" dirty="0"/>
              <a:t>Swift Water Rescue</a:t>
            </a:r>
          </a:p>
          <a:p>
            <a:r>
              <a:rPr lang="en-US" dirty="0"/>
              <a:t>Trench Rescue</a:t>
            </a:r>
          </a:p>
          <a:p>
            <a:r>
              <a:rPr lang="en-US" dirty="0"/>
              <a:t>Collapse Rescue</a:t>
            </a:r>
          </a:p>
          <a:p>
            <a:r>
              <a:rPr lang="en-US" dirty="0"/>
              <a:t>Tower Rescue</a:t>
            </a:r>
          </a:p>
          <a:p>
            <a:r>
              <a:rPr lang="en-US" dirty="0"/>
              <a:t>Confined Space</a:t>
            </a:r>
          </a:p>
          <a:p>
            <a:r>
              <a:rPr lang="en-US" dirty="0"/>
              <a:t>Type III USAR Task Force</a:t>
            </a:r>
          </a:p>
        </p:txBody>
      </p:sp>
      <p:pic>
        <p:nvPicPr>
          <p:cNvPr id="7" name="Picture 6" descr="CU-1551 MABAS-MI Generic (Revision #5 &amp; Final) .jpg">
            <a:extLst>
              <a:ext uri="{FF2B5EF4-FFF2-40B4-BE49-F238E27FC236}">
                <a16:creationId xmlns:a16="http://schemas.microsoft.com/office/drawing/2014/main" id="{34FC53E1-BB3C-423E-A151-B67981A4E94F}"/>
              </a:ext>
            </a:extLst>
          </p:cNvPr>
          <p:cNvPicPr>
            <a:picLocks noChangeAspect="1"/>
          </p:cNvPicPr>
          <p:nvPr/>
        </p:nvPicPr>
        <p:blipFill>
          <a:blip r:embed="rId3" cstate="print"/>
          <a:stretch>
            <a:fillRect/>
          </a:stretch>
        </p:blipFill>
        <p:spPr>
          <a:xfrm>
            <a:off x="7877400" y="5486400"/>
            <a:ext cx="1024391" cy="1205166"/>
          </a:xfrm>
          <a:prstGeom prst="rect">
            <a:avLst/>
          </a:prstGeom>
        </p:spPr>
      </p:pic>
    </p:spTree>
    <p:extLst>
      <p:ext uri="{BB962C8B-B14F-4D97-AF65-F5344CB8AC3E}">
        <p14:creationId xmlns:p14="http://schemas.microsoft.com/office/powerpoint/2010/main" val="267579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7" y="1"/>
            <a:ext cx="3725022" cy="6858000"/>
          </a:xfrm>
          <a:prstGeom prst="rect">
            <a:avLst/>
          </a:prstGeom>
        </p:spPr>
      </p:pic>
      <p:pic>
        <p:nvPicPr>
          <p:cNvPr id="5" name="Picture 4">
            <a:extLst>
              <a:ext uri="{FF2B5EF4-FFF2-40B4-BE49-F238E27FC236}">
                <a16:creationId xmlns:a16="http://schemas.microsoft.com/office/drawing/2014/main" id="{A3C6819C-A5D4-450E-93BB-B03DA603CA59}"/>
              </a:ext>
            </a:extLst>
          </p:cNvPr>
          <p:cNvPicPr>
            <a:picLocks noChangeAspect="1"/>
          </p:cNvPicPr>
          <p:nvPr/>
        </p:nvPicPr>
        <p:blipFill>
          <a:blip r:embed="rId5"/>
          <a:stretch>
            <a:fillRect/>
          </a:stretch>
        </p:blipFill>
        <p:spPr>
          <a:xfrm>
            <a:off x="474611" y="1693953"/>
            <a:ext cx="3002395" cy="3002395"/>
          </a:xfrm>
          <a:prstGeom prst="rect">
            <a:avLst/>
          </a:prstGeom>
        </p:spPr>
      </p:pic>
      <p:sp>
        <p:nvSpPr>
          <p:cNvPr id="3" name="Content Placeholder 2">
            <a:extLst>
              <a:ext uri="{FF2B5EF4-FFF2-40B4-BE49-F238E27FC236}">
                <a16:creationId xmlns:a16="http://schemas.microsoft.com/office/drawing/2014/main" id="{CD6204F2-2EFC-4279-B832-B07DB0BC70F8}"/>
              </a:ext>
            </a:extLst>
          </p:cNvPr>
          <p:cNvSpPr>
            <a:spLocks noGrp="1"/>
          </p:cNvSpPr>
          <p:nvPr>
            <p:ph idx="1"/>
          </p:nvPr>
        </p:nvSpPr>
        <p:spPr>
          <a:xfrm>
            <a:off x="3950079" y="1000675"/>
            <a:ext cx="4719310" cy="4856649"/>
          </a:xfrm>
        </p:spPr>
        <p:txBody>
          <a:bodyPr anchor="ctr">
            <a:normAutofit fontScale="92500"/>
          </a:bodyPr>
          <a:lstStyle/>
          <a:p>
            <a:pPr>
              <a:lnSpc>
                <a:spcPct val="90000"/>
              </a:lnSpc>
              <a:buClr>
                <a:srgbClr val="8C2D46"/>
              </a:buClr>
            </a:pPr>
            <a:r>
              <a:rPr lang="en-US" sz="2400" dirty="0">
                <a:latin typeface="Arial" panose="020B0604020202020204" pitchFamily="34" charset="0"/>
                <a:cs typeface="Arial" panose="020B0604020202020204" pitchFamily="34" charset="0"/>
              </a:rPr>
              <a:t>Statewide MIMABAS Communications Center</a:t>
            </a:r>
          </a:p>
          <a:p>
            <a:pPr>
              <a:lnSpc>
                <a:spcPct val="90000"/>
              </a:lnSpc>
              <a:buClr>
                <a:srgbClr val="8C2D46"/>
              </a:buClr>
            </a:pPr>
            <a:r>
              <a:rPr lang="en-US" sz="2400" dirty="0">
                <a:latin typeface="Arial" panose="020B0604020202020204" pitchFamily="34" charset="0"/>
                <a:cs typeface="Arial" panose="020B0604020202020204" pitchFamily="34" charset="0"/>
              </a:rPr>
              <a:t>Located in Ann Arbor, Michigan </a:t>
            </a:r>
          </a:p>
          <a:p>
            <a:pPr>
              <a:lnSpc>
                <a:spcPct val="90000"/>
              </a:lnSpc>
              <a:buClr>
                <a:srgbClr val="8C2D46"/>
              </a:buClr>
            </a:pPr>
            <a:r>
              <a:rPr lang="en-US" sz="2400" dirty="0">
                <a:latin typeface="Arial" panose="020B0604020202020204" pitchFamily="34" charset="0"/>
                <a:cs typeface="Arial" panose="020B0604020202020204" pitchFamily="34" charset="0"/>
              </a:rPr>
              <a:t>Full Time Dispatch Center</a:t>
            </a:r>
          </a:p>
          <a:p>
            <a:pPr>
              <a:lnSpc>
                <a:spcPct val="90000"/>
              </a:lnSpc>
              <a:buClr>
                <a:srgbClr val="8C2D46"/>
              </a:buClr>
            </a:pPr>
            <a:r>
              <a:rPr lang="en-US" sz="2400" dirty="0">
                <a:latin typeface="Arial" panose="020B0604020202020204" pitchFamily="34" charset="0"/>
                <a:cs typeface="Arial" panose="020B0604020202020204" pitchFamily="34" charset="0"/>
              </a:rPr>
              <a:t>Communicates via MIMABAS 800 MHz Statewide Radio Channels (State 800 MHz System)</a:t>
            </a:r>
          </a:p>
          <a:p>
            <a:pPr>
              <a:lnSpc>
                <a:spcPct val="90000"/>
              </a:lnSpc>
              <a:buClr>
                <a:srgbClr val="8C2D46"/>
              </a:buClr>
            </a:pPr>
            <a:r>
              <a:rPr lang="en-US" sz="2400" dirty="0">
                <a:latin typeface="Arial" panose="020B0604020202020204" pitchFamily="34" charset="0"/>
                <a:cs typeface="Arial" panose="020B0604020202020204" pitchFamily="34" charset="0"/>
              </a:rPr>
              <a:t>Supports Local Division Dispatch Centers</a:t>
            </a:r>
          </a:p>
          <a:p>
            <a:pPr>
              <a:lnSpc>
                <a:spcPct val="90000"/>
              </a:lnSpc>
              <a:buClr>
                <a:srgbClr val="8C2D46"/>
              </a:buClr>
            </a:pPr>
            <a:r>
              <a:rPr lang="en-US" sz="2400" dirty="0">
                <a:latin typeface="Arial" panose="020B0604020202020204" pitchFamily="34" charset="0"/>
                <a:cs typeface="Arial" panose="020B0604020202020204" pitchFamily="34" charset="0"/>
              </a:rPr>
              <a:t>Dispatches Special Operations Resources and Out of State EMAC Requests</a:t>
            </a:r>
          </a:p>
        </p:txBody>
      </p:sp>
    </p:spTree>
    <p:extLst>
      <p:ext uri="{BB962C8B-B14F-4D97-AF65-F5344CB8AC3E}">
        <p14:creationId xmlns:p14="http://schemas.microsoft.com/office/powerpoint/2010/main" val="57226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460F-024B-4204-95BD-64EE3134C293}"/>
              </a:ext>
            </a:extLst>
          </p:cNvPr>
          <p:cNvSpPr>
            <a:spLocks noGrp="1"/>
          </p:cNvSpPr>
          <p:nvPr>
            <p:ph type="title"/>
          </p:nvPr>
        </p:nvSpPr>
        <p:spPr/>
        <p:txBody>
          <a:bodyPr/>
          <a:lstStyle/>
          <a:p>
            <a:r>
              <a:rPr lang="en-US" dirty="0"/>
              <a:t>Michigan TF1</a:t>
            </a:r>
          </a:p>
        </p:txBody>
      </p:sp>
      <p:sp>
        <p:nvSpPr>
          <p:cNvPr id="3" name="Content Placeholder 2">
            <a:extLst>
              <a:ext uri="{FF2B5EF4-FFF2-40B4-BE49-F238E27FC236}">
                <a16:creationId xmlns:a16="http://schemas.microsoft.com/office/drawing/2014/main" id="{BB13FAE9-1796-4357-B3DC-28E7760455BA}"/>
              </a:ext>
            </a:extLst>
          </p:cNvPr>
          <p:cNvSpPr>
            <a:spLocks noGrp="1"/>
          </p:cNvSpPr>
          <p:nvPr>
            <p:ph idx="1"/>
          </p:nvPr>
        </p:nvSpPr>
        <p:spPr/>
        <p:txBody>
          <a:bodyPr/>
          <a:lstStyle/>
          <a:p>
            <a:pPr marL="0" indent="0">
              <a:buNone/>
              <a:defRPr/>
            </a:pPr>
            <a:r>
              <a:rPr lang="en-US" dirty="0"/>
              <a:t>Michigan Taskforce 1’ is a Type III Taskforce that also provides MRP’s including: </a:t>
            </a:r>
          </a:p>
          <a:p>
            <a:pPr marL="609600" indent="-609600">
              <a:defRPr/>
            </a:pPr>
            <a:endParaRPr lang="en-US" dirty="0"/>
          </a:p>
          <a:p>
            <a:pPr marL="609600" indent="-609600">
              <a:defRPr/>
            </a:pPr>
            <a:r>
              <a:rPr lang="en-US" dirty="0"/>
              <a:t>USAR “RESCUE” STRIKE TEAMS</a:t>
            </a:r>
          </a:p>
          <a:p>
            <a:pPr marL="609600" indent="-609600">
              <a:defRPr/>
            </a:pPr>
            <a:r>
              <a:rPr lang="en-US" dirty="0"/>
              <a:t>USAR “SEARCH” STRIKE TEAMS</a:t>
            </a:r>
          </a:p>
          <a:p>
            <a:pPr marL="609600" indent="-609600">
              <a:defRPr/>
            </a:pPr>
            <a:r>
              <a:rPr lang="en-US" dirty="0"/>
              <a:t>USAR ADVISORY TEAM</a:t>
            </a:r>
          </a:p>
          <a:p>
            <a:pPr marL="609600" indent="-609600">
              <a:defRPr/>
            </a:pPr>
            <a:r>
              <a:rPr lang="en-US" dirty="0"/>
              <a:t>SWIFT WATER RESCUE</a:t>
            </a:r>
          </a:p>
          <a:p>
            <a:endParaRPr lang="en-US" dirty="0"/>
          </a:p>
        </p:txBody>
      </p:sp>
      <p:pic>
        <p:nvPicPr>
          <p:cNvPr id="5" name="Picture 4">
            <a:extLst>
              <a:ext uri="{FF2B5EF4-FFF2-40B4-BE49-F238E27FC236}">
                <a16:creationId xmlns:a16="http://schemas.microsoft.com/office/drawing/2014/main" id="{E35AFEEA-B8C0-4974-9BD1-7A3CA10D298C}"/>
              </a:ext>
            </a:extLst>
          </p:cNvPr>
          <p:cNvPicPr>
            <a:picLocks noChangeAspect="1"/>
          </p:cNvPicPr>
          <p:nvPr/>
        </p:nvPicPr>
        <p:blipFill>
          <a:blip r:embed="rId3"/>
          <a:stretch>
            <a:fillRect/>
          </a:stretch>
        </p:blipFill>
        <p:spPr>
          <a:xfrm>
            <a:off x="5213742" y="3829989"/>
            <a:ext cx="3581400" cy="1815064"/>
          </a:xfrm>
          <a:prstGeom prst="rect">
            <a:avLst/>
          </a:prstGeom>
        </p:spPr>
      </p:pic>
      <p:pic>
        <p:nvPicPr>
          <p:cNvPr id="6" name="Picture 4" descr="thumbs_IMG_0294">
            <a:extLst>
              <a:ext uri="{FF2B5EF4-FFF2-40B4-BE49-F238E27FC236}">
                <a16:creationId xmlns:a16="http://schemas.microsoft.com/office/drawing/2014/main" id="{3B255BDD-DE0D-4D32-9E9D-B6B9A2F1F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13520" y="4800600"/>
            <a:ext cx="2422148" cy="161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7C13BB6C-28EB-47B2-9626-43F0163575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5668" y="4800600"/>
            <a:ext cx="2133600" cy="1600200"/>
          </a:xfrm>
          <a:prstGeom prst="rect">
            <a:avLst/>
          </a:prstGeom>
        </p:spPr>
      </p:pic>
    </p:spTree>
    <p:extLst>
      <p:ext uri="{BB962C8B-B14F-4D97-AF65-F5344CB8AC3E}">
        <p14:creationId xmlns:p14="http://schemas.microsoft.com/office/powerpoint/2010/main" val="1192519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5143</TotalTime>
  <Words>984</Words>
  <Application>Microsoft Office PowerPoint</Application>
  <PresentationFormat>On-screen Show (4:3)</PresentationFormat>
  <Paragraphs>89</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Calisto MT</vt:lpstr>
      <vt:lpstr>Wingdings 2</vt:lpstr>
      <vt:lpstr>Slate</vt:lpstr>
      <vt:lpstr>Mutual  Aid  Box  Alarm  System</vt:lpstr>
      <vt:lpstr>MABAS History</vt:lpstr>
      <vt:lpstr>What is MIMABAS?</vt:lpstr>
      <vt:lpstr>Michigan MABAS Communities Working Together For Safety</vt:lpstr>
      <vt:lpstr>PowerPoint Presentation</vt:lpstr>
      <vt:lpstr>2020 Michigan Mutual Aid Stats</vt:lpstr>
      <vt:lpstr>MIMABAS Resources (MRP’s)</vt:lpstr>
      <vt:lpstr>PowerPoint Presentation</vt:lpstr>
      <vt:lpstr>Michigan TF1</vt:lpstr>
      <vt:lpstr>For More Info…</vt:lpstr>
    </vt:vector>
  </TitlesOfParts>
  <Company>City of Niles Fire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MABAS</dc:title>
  <dc:creator>Larry Lamb</dc:creator>
  <cp:lastModifiedBy>Trent Atkins</cp:lastModifiedBy>
  <cp:revision>301</cp:revision>
  <cp:lastPrinted>2016-05-13T11:08:47Z</cp:lastPrinted>
  <dcterms:created xsi:type="dcterms:W3CDTF">2009-03-09T13:49:25Z</dcterms:created>
  <dcterms:modified xsi:type="dcterms:W3CDTF">2021-05-26T14:51:56Z</dcterms:modified>
</cp:coreProperties>
</file>